
<file path=[Content_Types].xml><?xml version="1.0" encoding="utf-8"?>
<Types xmlns="http://schemas.openxmlformats.org/package/2006/content-types">
  <Default Extension="wmf" ContentType="image/x-wmf"/>
  <Default Extension="xml" ContentType="application/xml"/>
  <Default Extension="jpeg" ContentType="image/jpeg"/>
  <Default Extension="fntdata" ContentType="application/x-fontdata"/>
  <Default Extension="png" ContentType="image/png"/>
  <Default Extension="rels" ContentType="application/vnd.openxmlformats-package.relationships+xml"/>
  <Default Extension="font" ContentType="application/x-fontdata"/>
  <Override PartName="/ppt/theme/theme29.xml" ContentType="application/vnd.openxmlformats-officedocument.theme+xml"/>
  <Override PartName="/ppt/slideLayouts/slideLayout225.xml" ContentType="application/vnd.openxmlformats-officedocument.presentationml.slideLayout+xml"/>
  <Override PartName="/ppt/slides/slide75.xml" ContentType="application/vnd.openxmlformats-officedocument.presentationml.slide+xml"/>
  <Override PartName="/ppt/slides/slide58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55.xml" ContentType="application/vnd.openxmlformats-officedocument.presentationml.slide+xml"/>
  <Override PartName="/ppt/slideLayouts/slideLayout466.xml" ContentType="application/vnd.openxmlformats-officedocument.presentationml.slideLayout+xml"/>
  <Override PartName="/ppt/slides/slide80.xml" ContentType="application/vnd.openxmlformats-officedocument.presentationml.slide+xml"/>
  <Override PartName="/ppt/slides/slide62.xml" ContentType="application/vnd.openxmlformats-officedocument.presentationml.slide+xml"/>
  <Override PartName="/ppt/tableStyles.xml" ContentType="application/vnd.openxmlformats-officedocument.presentationml.tableStyles+xml"/>
  <Override PartName="/ppt/slides/slide50.xml" ContentType="application/vnd.openxmlformats-officedocument.presentationml.slide+xml"/>
  <Override PartName="/ppt/slides/slide87.xml" ContentType="application/vnd.openxmlformats-officedocument.presentationml.slid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viewProps.xml" ContentType="application/vnd.openxmlformats-officedocument.presentationml.viewProps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45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227.xml" ContentType="application/vnd.openxmlformats-officedocument.presentationml.slideLayout+xml"/>
  <Override PartName="/ppt/slides/slide67.xml" ContentType="application/vnd.openxmlformats-officedocument.presentationml.slide+xml"/>
  <Override PartName="/ppt/slideLayouts/slideLayout228.xml" ContentType="application/vnd.openxmlformats-officedocument.presentationml.slideLayout+xml"/>
  <Override PartName="/ppt/slides/slide51.xml" ContentType="application/vnd.openxmlformats-officedocument.presentationml.slide+xml"/>
  <Override PartName="/ppt/slides/slide29.xml" ContentType="application/vnd.openxmlformats-officedocument.presentationml.slide+xml"/>
  <Override PartName="/ppt/slideLayouts/slideLayoutmaster14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s/slide54.xml" ContentType="application/vnd.openxmlformats-officedocument.presentationml.slide+xml"/>
  <Override PartName="/ppt/slides/slide63.xml" ContentType="application/vnd.openxmlformats-officedocument.presentationml.slide+xml"/>
  <Override PartName="/ppt/slides/slide56.xml" ContentType="application/vnd.openxmlformats-officedocument.presentationml.slide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slideLayouts/slideLayout45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theme/theme14.xml" ContentType="application/vnd.openxmlformats-officedocument.theme+xml"/>
  <Override PartName="/ppt/slides/slide90.xml" ContentType="application/vnd.openxmlformats-officedocument.presentationml.slide+xml"/>
  <Override PartName="/ppt/slides/slide4.xml" ContentType="application/vnd.openxmlformats-officedocument.presentationml.slide+xml"/>
  <Override PartName="/ppt/slides/slide77.xml" ContentType="application/vnd.openxmlformats-officedocument.presentationml.slide+xml"/>
  <Override PartName="/ppt/slideLayouts/slideLayout465.xml" ContentType="application/vnd.openxmlformats-officedocument.presentationml.slideLayout+xml"/>
  <Override PartName="/ppt/slides/slide32.xml" ContentType="application/vnd.openxmlformats-officedocument.presentationml.slide+xml"/>
  <Override PartName="/ppt/slides/slide82.xml" ContentType="application/vnd.openxmlformats-officedocument.presentationml.slide+xml"/>
  <Override PartName="/ppt/slideLayouts/slideLayout469.xml" ContentType="application/vnd.openxmlformats-officedocument.presentationml.slideLayout+xml"/>
  <Override PartName="/ppt/slides/slide79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Layouts/slideLayout471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451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67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s/slide59.xml" ContentType="application/vnd.openxmlformats-officedocument.presentationml.slide+xml"/>
  <Override PartName="/ppt/slideLayouts/slideLayout464.xml" ContentType="application/vnd.openxmlformats-officedocument.presentationml.slideLayout+xml"/>
  <Override PartName="/ppt/slides/slide92.xml" ContentType="application/vnd.openxmlformats-officedocument.presentationml.slide+xml"/>
  <Override PartName="/ppt/slides/slide78.xml" ContentType="application/vnd.openxmlformats-officedocument.presentationml.slide+xml"/>
  <Override PartName="/ppt/slideLayouts/slideLayout454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43.xml" ContentType="application/vnd.openxmlformats-officedocument.presentationml.slide+xml"/>
  <Override PartName="/ppt/slides/slide0.xml" ContentType="application/vnd.openxmlformats-officedocument.presentationml.slide+xml"/>
  <Override PartName="/ppt/slides/slide46.xml" ContentType="application/vnd.openxmlformats-officedocument.presentationml.slide+xml"/>
  <Override PartName="/ppt/slides/slide9.xml" ContentType="application/vnd.openxmlformats-officedocument.presentationml.slide+xml"/>
  <Override PartName="/ppt/slideLayouts/slideLayout234.xml" ContentType="application/vnd.openxmlformats-officedocument.presentationml.slideLayout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8.xml" ContentType="application/vnd.openxmlformats-officedocument.presentationml.slide+xml"/>
  <Override PartName="/ppt/slides/slide57.xml" ContentType="application/vnd.openxmlformats-officedocument.presentationml.slide+xml"/>
  <Override PartName="/ppt/slides/slide7.xml" ContentType="application/vnd.openxmlformats-officedocument.presentationml.slide+xml"/>
  <Override PartName="/ppt/slideLayouts/slideLayout474.xml" ContentType="application/vnd.openxmlformats-officedocument.presentationml.slideLayout+xml"/>
  <Override PartName="/ppt/slides/slide70.xml" ContentType="application/vnd.openxmlformats-officedocument.presentationml.slide+xml"/>
  <Override PartName="/ppt/slides/slide74.xml" ContentType="application/vnd.openxmlformats-officedocument.presentationml.slide+xml"/>
  <Override PartName="/ppt/slideLayouts/slideLayout470.xml" ContentType="application/vnd.openxmlformats-officedocument.presentationml.slideLayout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Layouts/slideLayout455.xml" ContentType="application/vnd.openxmlformats-officedocument.presentationml.slideLayout+xml"/>
  <Override PartName="/ppt/slides/slide86.xml" ContentType="application/vnd.openxmlformats-officedocument.presentationml.slide+xml"/>
  <Override PartName="/ppt/slides/slide18.xml" ContentType="application/vnd.openxmlformats-officedocument.presentationml.slide+xml"/>
  <Override PartName="/ppt/slideLayouts/slideLayout44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56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s/slide3.xml" ContentType="application/vnd.openxmlformats-officedocument.presentationml.slide+xml"/>
  <Override PartName="/ppt/slides/slide88.xml" ContentType="application/vnd.openxmlformats-officedocument.presentationml.slide+xml"/>
  <Override PartName="/ppt/slides/slide16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21.xml" ContentType="application/vnd.openxmlformats-officedocument.presentationml.slide+xml"/>
  <Override PartName="/ppt/slideLayouts/slideLayout453.xml" ContentType="application/vnd.openxmlformats-officedocument.presentationml.slideLayout+xml"/>
  <Override PartName="/ppt/slides/slide52.xml" ContentType="application/vnd.openxmlformats-officedocument.presentationml.slide+xml"/>
  <Override PartName="/ppt/slides/slide73.xml" ContentType="application/vnd.openxmlformats-officedocument.presentationml.slide+xml"/>
  <Override PartName="/ppt/slideLayouts/slideLayoutmaster28.xml" ContentType="application/vnd.openxmlformats-officedocument.presentationml.slideLayout+xml"/>
  <Override PartName="/ppt/theme/theme28.xml" ContentType="application/vnd.openxmlformats-officedocument.theme+xml"/>
  <Override PartName="/ppt/slides/slide27.xml" ContentType="application/vnd.openxmlformats-officedocument.presentationml.slide+xml"/>
  <Override PartName="/ppt/slideLayouts/slideLayout449.xml" ContentType="application/vnd.openxmlformats-officedocument.presentationml.slideLayout+xml"/>
  <Override PartName="/ppt/slides/slide72.xml" ContentType="application/vnd.openxmlformats-officedocument.presentationml.slide+xml"/>
  <Override PartName="/ppt/slideLayouts/slideLayout473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s/slide85.xml" ContentType="application/vnd.openxmlformats-officedocument.presentationml.slide+xml"/>
  <Override PartName="/ppt/slides/slide66.xml" ContentType="application/vnd.openxmlformats-officedocument.presentationml.slide+xml"/>
  <Override PartName="/ppt/slideLayouts/slideLayoutmaster29.xml" ContentType="application/vnd.openxmlformats-officedocument.presentationml.slideLayout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Layouts/slideLayout468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226.xml" ContentType="application/vnd.openxmlformats-officedocument.presentationml.slideLayout+xml"/>
  <Override PartName="/ppt/slides/slide64.xml" ContentType="application/vnd.openxmlformats-officedocument.presentationml.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Masters/slideMaster29.xml" ContentType="application/vnd.openxmlformats-officedocument.presentationml.slideMaster+xml"/>
  <Override PartName="/ppt/slideLayouts/slideLayout452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69.xml" ContentType="application/vnd.openxmlformats-officedocument.presentationml.slide+xml"/>
  <Override PartName="/ppt/slides/slide60.xml" ContentType="application/vnd.openxmlformats-officedocument.presentationml.slide+xml"/>
  <Override PartName="/ppt/slides/slide35.xml" ContentType="application/vnd.openxmlformats-officedocument.presentationml.slide+xml"/>
  <Override PartName="/ppt/slides/slide49.xml" ContentType="application/vnd.openxmlformats-officedocument.presentationml.slide+xml"/>
  <Override PartName="/ppt/slides/slide1.xml" ContentType="application/vnd.openxmlformats-officedocument.presentationml.slide+xml"/>
  <Override PartName="/ppt/slides/slide76.xml" ContentType="application/vnd.openxmlformats-officedocument.presentationml.slide+xml"/>
  <Override PartName="/ppt/slides/slide20.xml" ContentType="application/vnd.openxmlformats-officedocument.presentationml.slide+xml"/>
  <Override PartName="/ppt/slides/slide65.xml" ContentType="application/vnd.openxmlformats-officedocument.presentationml.slide+xml"/>
  <Override PartName="/ppt/slides/slide89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9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84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Layouts/slideLayout229.xml" ContentType="application/vnd.openxmlformats-officedocument.presentationml.slideLayout+xml"/>
  <Override PartName="/ppt/slides/slide81.xml" ContentType="application/vnd.openxmlformats-officedocument.presentationml.slide+xml"/>
  <Override PartName="/ppt/slides/slide37.xml" ContentType="application/vnd.openxmlformats-officedocument.presentationml.slide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embedTrueTypeFonts="1">
  <p:sldMasterIdLst>
    <p:sldMasterId r:id="rId4" id="2147483662"/>
    <p:sldMasterId r:id="rId5" id="2147483676"/>
    <p:sldMasterId r:id="rId6" id="2147483677"/>
  </p:sldMasterIdLst>
  <p:sldIdLst>
    <p:sldId r:id="rIds256" id="256"/>
    <p:sldId r:id="rIds257" id="257"/>
    <p:sldId r:id="rIds258" id="258"/>
    <p:sldId r:id="rIds259" id="259"/>
    <p:sldId r:id="rIds260" id="260"/>
    <p:sldId r:id="rIds261" id="261"/>
    <p:sldId r:id="rIds327" id="327"/>
    <p:sldId r:id="rIds262" id="262"/>
    <p:sldId r:id="rIds263" id="263"/>
    <p:sldId r:id="rIds264" id="264"/>
    <p:sldId r:id="rIds265" id="265"/>
    <p:sldId r:id="rIds266" id="266"/>
    <p:sldId r:id="rIds267" id="267"/>
    <p:sldId r:id="rIds346" id="346"/>
    <p:sldId r:id="rIds268" id="268"/>
    <p:sldId r:id="rIds269" id="269"/>
    <p:sldId r:id="rIds270" id="270"/>
    <p:sldId r:id="rIds271" id="271"/>
    <p:sldId r:id="rIds272" id="272"/>
    <p:sldId r:id="rIds273" id="273"/>
    <p:sldId r:id="rIds274" id="274"/>
    <p:sldId r:id="rIds275" id="275"/>
    <p:sldId r:id="rIds310" id="310"/>
    <p:sldId r:id="rIds276" id="276"/>
    <p:sldId r:id="rIds277" id="277"/>
    <p:sldId r:id="rIds278" id="278"/>
    <p:sldId r:id="rIds279" id="279"/>
    <p:sldId r:id="rIds351" id="351"/>
    <p:sldId r:id="rIds352" id="352"/>
    <p:sldId r:id="rIds350" id="350"/>
    <p:sldId r:id="rIds280" id="280"/>
    <p:sldId r:id="rIds349" id="349"/>
    <p:sldId r:id="rIds281" id="281"/>
    <p:sldId r:id="rIds282" id="282"/>
    <p:sldId r:id="rIds283" id="283"/>
    <p:sldId r:id="rIds347" id="347"/>
    <p:sldId r:id="rIds348" id="348"/>
    <p:sldId r:id="rIds284" id="284"/>
    <p:sldId r:id="rIds286" id="286"/>
    <p:sldId r:id="rIds287" id="287"/>
    <p:sldId r:id="rIds312" id="312"/>
    <p:sldId r:id="rIds314" id="314"/>
    <p:sldId r:id="rIds316" id="316"/>
    <p:sldId r:id="rIds315" id="315"/>
    <p:sldId r:id="rIds318" id="318"/>
    <p:sldId r:id="rIds320" id="320"/>
    <p:sldId r:id="rIds317" id="317"/>
    <p:sldId r:id="rIds321" id="321"/>
    <p:sldId r:id="rIds353" id="353"/>
    <p:sldId r:id="rIds354" id="354"/>
    <p:sldId r:id="rIds355" id="355"/>
    <p:sldId r:id="rIds324" id="324"/>
    <p:sldId r:id="rIds288" id="288"/>
    <p:sldId r:id="rIds289" id="289"/>
    <p:sldId r:id="rIds290" id="290"/>
    <p:sldId r:id="rIds291" id="291"/>
    <p:sldId r:id="rIds292" id="292"/>
    <p:sldId r:id="rIds293" id="293"/>
    <p:sldId r:id="rIds294" id="294"/>
    <p:sldId r:id="rIds295" id="295"/>
    <p:sldId r:id="rIds296" id="296"/>
    <p:sldId r:id="rIds297" id="297"/>
    <p:sldId r:id="rIds298" id="298"/>
    <p:sldId r:id="rIds299" id="299"/>
    <p:sldId r:id="rIds300" id="300"/>
    <p:sldId r:id="rIds301" id="301"/>
    <p:sldId r:id="rIds302" id="302"/>
    <p:sldId r:id="rIds303" id="303"/>
    <p:sldId r:id="rIds304" id="304"/>
    <p:sldId r:id="rIds306" id="306"/>
    <p:sldId r:id="rIds356" id="356"/>
    <p:sldId r:id="rIds307" id="307"/>
    <p:sldId r:id="rIds325" id="325"/>
    <p:sldId r:id="rIds326" id="326"/>
    <p:sldId r:id="rIds328" id="328"/>
    <p:sldId r:id="rIds329" id="329"/>
    <p:sldId r:id="rIds330" id="330"/>
    <p:sldId r:id="rIds331" id="331"/>
    <p:sldId r:id="rIds333" id="333"/>
    <p:sldId r:id="rIds334" id="334"/>
    <p:sldId r:id="rIds332" id="332"/>
    <p:sldId r:id="rIds335" id="335"/>
    <p:sldId r:id="rIds336" id="336"/>
    <p:sldId r:id="rIds337" id="337"/>
    <p:sldId r:id="rIds338" id="338"/>
    <p:sldId r:id="rIds358" id="358"/>
    <p:sldId r:id="rIds339" id="339"/>
    <p:sldId r:id="rIds340" id="340"/>
    <p:sldId r:id="rIds341" id="341"/>
    <p:sldId r:id="rIds345" id="345"/>
    <p:sldId r:id="rIds342" id="342"/>
    <p:sldId r:id="rIds343" id="343"/>
    <p:sldId r:id="rIds344" id="344"/>
  </p:sldIdLst>
  <p:sldSz cx="9144000" cy="6858000" type="screen4x3"/>
  <p:notesSz cx="6870700" cy="9296400"/>
  <p:embeddedFontLst>
    <p:embeddedFont>
      <p:font typeface="WPS Special 1"/>
      <p:regular r:id="rId100"/>
    </p:embeddedFont>
  </p:embeddedFontLst>
  <p:defaultTextStyle>
    <a:lvl1pPr indent="0" algn="l" fontAlgn="base" marL="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</a:defRPr>
    </a:lvl1pPr>
    <a:lvl2pPr indent="0" algn="l" fontAlgn="base" marL="4572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</a:defRPr>
    </a:lvl2pPr>
    <a:lvl3pPr indent="0" algn="l" fontAlgn="base" marL="9144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</a:defRPr>
    </a:lvl3pPr>
    <a:lvl4pPr indent="0" algn="l" fontAlgn="base" marL="13716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</a:defRPr>
    </a:lvl4pPr>
    <a:lvl5pPr indent="0" algn="l" fontAlgn="base" marL="18288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4" Type="http://schemas.openxmlformats.org/officeDocument/2006/relationships/slideMaster" Target="slideMasters/slideMaster14.xml" /><Relationship Id="rId5" Type="http://schemas.openxmlformats.org/officeDocument/2006/relationships/slideMaster" Target="slideMasters/slideMaster28.xml" /><Relationship Id="rId6" Type="http://schemas.openxmlformats.org/officeDocument/2006/relationships/slideMaster" Target="slideMasters/slideMaster29.xml" /><Relationship Id="rIds256" Type="http://schemas.openxmlformats.org/officeDocument/2006/relationships/slide" Target="slides/slide0.xml" /><Relationship Id="rIds257" Type="http://schemas.openxmlformats.org/officeDocument/2006/relationships/slide" Target="slides/slide1.xml" /><Relationship Id="rIds258" Type="http://schemas.openxmlformats.org/officeDocument/2006/relationships/slide" Target="slides/slide2.xml" /><Relationship Id="rIds259" Type="http://schemas.openxmlformats.org/officeDocument/2006/relationships/slide" Target="slides/slide3.xml" /><Relationship Id="rIds260" Type="http://schemas.openxmlformats.org/officeDocument/2006/relationships/slide" Target="slides/slide4.xml" /><Relationship Id="rIds261" Type="http://schemas.openxmlformats.org/officeDocument/2006/relationships/slide" Target="slides/slide5.xml" /><Relationship Id="rIds327" Type="http://schemas.openxmlformats.org/officeDocument/2006/relationships/slide" Target="slides/slide6.xml" /><Relationship Id="rIds262" Type="http://schemas.openxmlformats.org/officeDocument/2006/relationships/slide" Target="slides/slide7.xml" /><Relationship Id="rIds263" Type="http://schemas.openxmlformats.org/officeDocument/2006/relationships/slide" Target="slides/slide8.xml" /><Relationship Id="rIds264" Type="http://schemas.openxmlformats.org/officeDocument/2006/relationships/slide" Target="slides/slide9.xml" /><Relationship Id="rIds265" Type="http://schemas.openxmlformats.org/officeDocument/2006/relationships/slide" Target="slides/slide10.xml" /><Relationship Id="rIds266" Type="http://schemas.openxmlformats.org/officeDocument/2006/relationships/slide" Target="slides/slide11.xml" /><Relationship Id="rIds267" Type="http://schemas.openxmlformats.org/officeDocument/2006/relationships/slide" Target="slides/slide12.xml" /><Relationship Id="rIds346" Type="http://schemas.openxmlformats.org/officeDocument/2006/relationships/slide" Target="slides/slide13.xml" /><Relationship Id="rIds268" Type="http://schemas.openxmlformats.org/officeDocument/2006/relationships/slide" Target="slides/slide14.xml" /><Relationship Id="rIds269" Type="http://schemas.openxmlformats.org/officeDocument/2006/relationships/slide" Target="slides/slide15.xml" /><Relationship Id="rIds270" Type="http://schemas.openxmlformats.org/officeDocument/2006/relationships/slide" Target="slides/slide16.xml" /><Relationship Id="rIds271" Type="http://schemas.openxmlformats.org/officeDocument/2006/relationships/slide" Target="slides/slide17.xml" /><Relationship Id="rIds272" Type="http://schemas.openxmlformats.org/officeDocument/2006/relationships/slide" Target="slides/slide18.xml" /><Relationship Id="rIds273" Type="http://schemas.openxmlformats.org/officeDocument/2006/relationships/slide" Target="slides/slide19.xml" /><Relationship Id="rIds274" Type="http://schemas.openxmlformats.org/officeDocument/2006/relationships/slide" Target="slides/slide20.xml" /><Relationship Id="rIds275" Type="http://schemas.openxmlformats.org/officeDocument/2006/relationships/slide" Target="slides/slide21.xml" /><Relationship Id="rIds310" Type="http://schemas.openxmlformats.org/officeDocument/2006/relationships/slide" Target="slides/slide22.xml" /><Relationship Id="rIds276" Type="http://schemas.openxmlformats.org/officeDocument/2006/relationships/slide" Target="slides/slide23.xml" /><Relationship Id="rIds277" Type="http://schemas.openxmlformats.org/officeDocument/2006/relationships/slide" Target="slides/slide24.xml" /><Relationship Id="rIds278" Type="http://schemas.openxmlformats.org/officeDocument/2006/relationships/slide" Target="slides/slide25.xml" /><Relationship Id="rIds279" Type="http://schemas.openxmlformats.org/officeDocument/2006/relationships/slide" Target="slides/slide26.xml" /><Relationship Id="rIds351" Type="http://schemas.openxmlformats.org/officeDocument/2006/relationships/slide" Target="slides/slide27.xml" /><Relationship Id="rIds352" Type="http://schemas.openxmlformats.org/officeDocument/2006/relationships/slide" Target="slides/slide28.xml" /><Relationship Id="rIds350" Type="http://schemas.openxmlformats.org/officeDocument/2006/relationships/slide" Target="slides/slide29.xml" /><Relationship Id="rIds280" Type="http://schemas.openxmlformats.org/officeDocument/2006/relationships/slide" Target="slides/slide30.xml" /><Relationship Id="rIds349" Type="http://schemas.openxmlformats.org/officeDocument/2006/relationships/slide" Target="slides/slide31.xml" /><Relationship Id="rIds281" Type="http://schemas.openxmlformats.org/officeDocument/2006/relationships/slide" Target="slides/slide32.xml" /><Relationship Id="rIds282" Type="http://schemas.openxmlformats.org/officeDocument/2006/relationships/slide" Target="slides/slide33.xml" /><Relationship Id="rIds283" Type="http://schemas.openxmlformats.org/officeDocument/2006/relationships/slide" Target="slides/slide34.xml" /><Relationship Id="rIds347" Type="http://schemas.openxmlformats.org/officeDocument/2006/relationships/slide" Target="slides/slide35.xml" /><Relationship Id="rIds348" Type="http://schemas.openxmlformats.org/officeDocument/2006/relationships/slide" Target="slides/slide36.xml" /><Relationship Id="rIds284" Type="http://schemas.openxmlformats.org/officeDocument/2006/relationships/slide" Target="slides/slide37.xml" /><Relationship Id="rIds286" Type="http://schemas.openxmlformats.org/officeDocument/2006/relationships/slide" Target="slides/slide38.xml" /><Relationship Id="rIds287" Type="http://schemas.openxmlformats.org/officeDocument/2006/relationships/slide" Target="slides/slide39.xml" /><Relationship Id="rIds312" Type="http://schemas.openxmlformats.org/officeDocument/2006/relationships/slide" Target="slides/slide40.xml" /><Relationship Id="rIds314" Type="http://schemas.openxmlformats.org/officeDocument/2006/relationships/slide" Target="slides/slide41.xml" /><Relationship Id="rIds316" Type="http://schemas.openxmlformats.org/officeDocument/2006/relationships/slide" Target="slides/slide42.xml" /><Relationship Id="rIds315" Type="http://schemas.openxmlformats.org/officeDocument/2006/relationships/slide" Target="slides/slide43.xml" /><Relationship Id="rIds318" Type="http://schemas.openxmlformats.org/officeDocument/2006/relationships/slide" Target="slides/slide44.xml" /><Relationship Id="rIds320" Type="http://schemas.openxmlformats.org/officeDocument/2006/relationships/slide" Target="slides/slide45.xml" /><Relationship Id="rIds317" Type="http://schemas.openxmlformats.org/officeDocument/2006/relationships/slide" Target="slides/slide46.xml" /><Relationship Id="rIds321" Type="http://schemas.openxmlformats.org/officeDocument/2006/relationships/slide" Target="slides/slide47.xml" /><Relationship Id="rIds353" Type="http://schemas.openxmlformats.org/officeDocument/2006/relationships/slide" Target="slides/slide48.xml" /><Relationship Id="rIds354" Type="http://schemas.openxmlformats.org/officeDocument/2006/relationships/slide" Target="slides/slide49.xml" /><Relationship Id="rIds355" Type="http://schemas.openxmlformats.org/officeDocument/2006/relationships/slide" Target="slides/slide50.xml" /><Relationship Id="rIds324" Type="http://schemas.openxmlformats.org/officeDocument/2006/relationships/slide" Target="slides/slide51.xml" /><Relationship Id="rIds288" Type="http://schemas.openxmlformats.org/officeDocument/2006/relationships/slide" Target="slides/slide52.xml" /><Relationship Id="rIds289" Type="http://schemas.openxmlformats.org/officeDocument/2006/relationships/slide" Target="slides/slide53.xml" /><Relationship Id="rIds290" Type="http://schemas.openxmlformats.org/officeDocument/2006/relationships/slide" Target="slides/slide54.xml" /><Relationship Id="rIds291" Type="http://schemas.openxmlformats.org/officeDocument/2006/relationships/slide" Target="slides/slide55.xml" /><Relationship Id="rIds292" Type="http://schemas.openxmlformats.org/officeDocument/2006/relationships/slide" Target="slides/slide56.xml" /><Relationship Id="rIds293" Type="http://schemas.openxmlformats.org/officeDocument/2006/relationships/slide" Target="slides/slide57.xml" /><Relationship Id="rIds294" Type="http://schemas.openxmlformats.org/officeDocument/2006/relationships/slide" Target="slides/slide58.xml" /><Relationship Id="rIds295" Type="http://schemas.openxmlformats.org/officeDocument/2006/relationships/slide" Target="slides/slide59.xml" /><Relationship Id="rIds296" Type="http://schemas.openxmlformats.org/officeDocument/2006/relationships/slide" Target="slides/slide60.xml" /><Relationship Id="rIds297" Type="http://schemas.openxmlformats.org/officeDocument/2006/relationships/slide" Target="slides/slide61.xml" /><Relationship Id="rIds298" Type="http://schemas.openxmlformats.org/officeDocument/2006/relationships/slide" Target="slides/slide62.xml" /><Relationship Id="rIds299" Type="http://schemas.openxmlformats.org/officeDocument/2006/relationships/slide" Target="slides/slide63.xml" /><Relationship Id="rIds300" Type="http://schemas.openxmlformats.org/officeDocument/2006/relationships/slide" Target="slides/slide64.xml" /><Relationship Id="rIds301" Type="http://schemas.openxmlformats.org/officeDocument/2006/relationships/slide" Target="slides/slide65.xml" /><Relationship Id="rIds302" Type="http://schemas.openxmlformats.org/officeDocument/2006/relationships/slide" Target="slides/slide66.xml" /><Relationship Id="rIds303" Type="http://schemas.openxmlformats.org/officeDocument/2006/relationships/slide" Target="slides/slide67.xml" /><Relationship Id="rIds304" Type="http://schemas.openxmlformats.org/officeDocument/2006/relationships/slide" Target="slides/slide68.xml" /><Relationship Id="rIds306" Type="http://schemas.openxmlformats.org/officeDocument/2006/relationships/slide" Target="slides/slide69.xml" /><Relationship Id="rIds356" Type="http://schemas.openxmlformats.org/officeDocument/2006/relationships/slide" Target="slides/slide70.xml" /><Relationship Id="rIds307" Type="http://schemas.openxmlformats.org/officeDocument/2006/relationships/slide" Target="slides/slide71.xml" /><Relationship Id="rIds325" Type="http://schemas.openxmlformats.org/officeDocument/2006/relationships/slide" Target="slides/slide72.xml" /><Relationship Id="rIds326" Type="http://schemas.openxmlformats.org/officeDocument/2006/relationships/slide" Target="slides/slide73.xml" /><Relationship Id="rIds328" Type="http://schemas.openxmlformats.org/officeDocument/2006/relationships/slide" Target="slides/slide74.xml" /><Relationship Id="rIds329" Type="http://schemas.openxmlformats.org/officeDocument/2006/relationships/slide" Target="slides/slide75.xml" /><Relationship Id="rIds330" Type="http://schemas.openxmlformats.org/officeDocument/2006/relationships/slide" Target="slides/slide76.xml" /><Relationship Id="rIds331" Type="http://schemas.openxmlformats.org/officeDocument/2006/relationships/slide" Target="slides/slide77.xml" /><Relationship Id="rIds333" Type="http://schemas.openxmlformats.org/officeDocument/2006/relationships/slide" Target="slides/slide78.xml" /><Relationship Id="rIds334" Type="http://schemas.openxmlformats.org/officeDocument/2006/relationships/slide" Target="slides/slide79.xml" /><Relationship Id="rIds332" Type="http://schemas.openxmlformats.org/officeDocument/2006/relationships/slide" Target="slides/slide80.xml" /><Relationship Id="rIds335" Type="http://schemas.openxmlformats.org/officeDocument/2006/relationships/slide" Target="slides/slide81.xml" /><Relationship Id="rIds336" Type="http://schemas.openxmlformats.org/officeDocument/2006/relationships/slide" Target="slides/slide82.xml" /><Relationship Id="rIds337" Type="http://schemas.openxmlformats.org/officeDocument/2006/relationships/slide" Target="slides/slide83.xml" /><Relationship Id="rIds338" Type="http://schemas.openxmlformats.org/officeDocument/2006/relationships/slide" Target="slides/slide84.xml" /><Relationship Id="rIds358" Type="http://schemas.openxmlformats.org/officeDocument/2006/relationships/slide" Target="slides/slide85.xml" /><Relationship Id="rIds339" Type="http://schemas.openxmlformats.org/officeDocument/2006/relationships/slide" Target="slides/slide86.xml" /><Relationship Id="rIds340" Type="http://schemas.openxmlformats.org/officeDocument/2006/relationships/slide" Target="slides/slide87.xml" /><Relationship Id="rIds341" Type="http://schemas.openxmlformats.org/officeDocument/2006/relationships/slide" Target="slides/slide88.xml" /><Relationship Id="rIds345" Type="http://schemas.openxmlformats.org/officeDocument/2006/relationships/slide" Target="slides/slide89.xml" /><Relationship Id="rIds342" Type="http://schemas.openxmlformats.org/officeDocument/2006/relationships/slide" Target="slides/slide90.xml" /><Relationship Id="rIds343" Type="http://schemas.openxmlformats.org/officeDocument/2006/relationships/slide" Target="slides/slide91.xml" /><Relationship Id="rIds344" Type="http://schemas.openxmlformats.org/officeDocument/2006/relationships/slide" Target="slides/slide92.xml" /><Relationship Id="rIdp97" Type="http://schemas.openxmlformats.org/officeDocument/2006/relationships/presProps" Target="presProps.xml" /><Relationship Id="rIdp98" Type="http://schemas.openxmlformats.org/officeDocument/2006/relationships/tableStyles" Target="tableStyles.xml" /><Relationship Id="rIdp99" Type="http://schemas.openxmlformats.org/officeDocument/2006/relationships/viewProps" Target="viewProps.xml" /><Relationship Id="rId100" Type="http://schemas.openxmlformats.org/officeDocument/2006/relationships/font" Target="fonts/WPS_Specail_1.fntdata" /><Relationship Id="rIdt102" Type="http://schemas.openxmlformats.org/officeDocument/2006/relationships/theme" Target="theme/theme14.xml" /></Relationships>
</file>

<file path=ppt/slideLayouts/_rels/slideLayout2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4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46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6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6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6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7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7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7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7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master14.xml.rels><?xml version="1.0" encoding="UTF-8" standalone="yes" ?><Relationships xmlns="http://schemas.openxmlformats.org/package/2006/relationships"><Relationship Id="rId14" Type="http://schemas.openxmlformats.org/officeDocument/2006/relationships/slideMaster" Target="../slideMasters/slideMaster14.xml" /></Relationships>
</file>

<file path=ppt/slideLayouts/_rels/slideLayoutmaster28.xml.rels><?xml version="1.0" encoding="UTF-8" standalone="yes" ?><Relationships xmlns="http://schemas.openxmlformats.org/package/2006/relationships"><Relationship Id="rId28" Type="http://schemas.openxmlformats.org/officeDocument/2006/relationships/slideMaster" Target="../slideMasters/slideMaster28.xml" /></Relationships>
</file>

<file path=ppt/slideLayouts/_rels/slideLayoutmaster29.xml.rels><?xml version="1.0" encoding="UTF-8" standalone="yes" ?><Relationships xmlns="http://schemas.openxmlformats.org/package/2006/relationships"><Relationship Id="rId29" Type="http://schemas.openxmlformats.org/officeDocument/2006/relationships/slideMaster" Target="../slideMasters/slideMaster29.xml" /></Relationships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master1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fld type="datetime15" id="{12FF1C42-D199-2028-1014-587298610EC3}">
              <a:rPr lang="en-US" altLang="en-US" sz="1200" dirty="0">
                <a:solidFill>
                  <a:srgbClr val="898989"/>
                </a:solidFill>
              </a:rPr>
              <a:t/>
            </a:fld>
          </a:p>
        </p:txBody>
      </p:sp>
      <p:sp>
        <p:nvSpPr>
          <p:cNvPr id="102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014-587298610EC3}">
              <a:rPr lang="en-US" altLang="en-US" sz="1200" dirty="0">
                <a:solidFill>
                  <a:srgbClr val="898989"/>
                </a:solidFill>
              </a:rPr>
              <a:t>0</a:t>
            </a:fld>
          </a:p>
        </p:txBody>
      </p:sp>
    </p:spTree>
  </p:cSld>
</p:sldLayout>
</file>

<file path=ppt/slideLayouts/slideLayoutmaster2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</p:sldLayout>
</file>

<file path=ppt/slideLayouts/slideLayoutmaster2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</p:sldLayout>
</file>

<file path=ppt/slideMasters/_rels/slideMaster14.xml.rels><?xml version="1.0" encoding="UTF-8" standalone="yes" ?><Relationships xmlns="http://schemas.openxmlformats.org/package/2006/relationships"><Relationship Id="rId1" Type="http://schemas.openxmlformats.org/officeDocument/2006/relationships/theme" Target="../theme/theme14.xml" /><Relationship Id="rId2" Type="http://schemas.openxmlformats.org/officeDocument/2006/relationships/slideLayout" Target="../slideLayouts/slideLayout224.xml" /><Relationship Id="rId3" Type="http://schemas.openxmlformats.org/officeDocument/2006/relationships/slideLayout" Target="../slideLayouts/slideLayout225.xml" /><Relationship Id="rId4" Type="http://schemas.openxmlformats.org/officeDocument/2006/relationships/slideLayout" Target="../slideLayouts/slideLayout226.xml" /><Relationship Id="rId5" Type="http://schemas.openxmlformats.org/officeDocument/2006/relationships/slideLayout" Target="../slideLayouts/slideLayout227.xml" /><Relationship Id="rId6" Type="http://schemas.openxmlformats.org/officeDocument/2006/relationships/slideLayout" Target="../slideLayouts/slideLayout228.xml" /><Relationship Id="rId7" Type="http://schemas.openxmlformats.org/officeDocument/2006/relationships/slideLayout" Target="../slideLayouts/slideLayout229.xml" /><Relationship Id="rId8" Type="http://schemas.openxmlformats.org/officeDocument/2006/relationships/slideLayout" Target="../slideLayouts/slideLayout230.xml" /><Relationship Id="rId9" Type="http://schemas.openxmlformats.org/officeDocument/2006/relationships/slideLayout" Target="../slideLayouts/slideLayout231.xml" /><Relationship Id="rId10" Type="http://schemas.openxmlformats.org/officeDocument/2006/relationships/slideLayout" Target="../slideLayouts/slideLayout232.xml" /><Relationship Id="rId11" Type="http://schemas.openxmlformats.org/officeDocument/2006/relationships/slideLayout" Target="../slideLayouts/slideLayout233.xml" /><Relationship Id="rId12" Type="http://schemas.openxmlformats.org/officeDocument/2006/relationships/slideLayout" Target="../slideLayouts/slideLayout234.xml" /><Relationship Id="rId13" Type="http://schemas.openxmlformats.org/officeDocument/2006/relationships/slideLayout" Target="../slideLayouts/slideLayoutmaster14.xml" /></Relationships>
</file>

<file path=ppt/slideMasters/_rels/slideMaster28.xml.rels><?xml version="1.0" encoding="UTF-8" standalone="yes" ?><Relationships xmlns="http://schemas.openxmlformats.org/package/2006/relationships"><Relationship Id="rId1" Type="http://schemas.openxmlformats.org/officeDocument/2006/relationships/theme" Target="../theme/theme28.xml" /><Relationship Id="rId2" Type="http://schemas.openxmlformats.org/officeDocument/2006/relationships/slideLayout" Target="../slideLayouts/slideLayout448.xml" /><Relationship Id="rId3" Type="http://schemas.openxmlformats.org/officeDocument/2006/relationships/slideLayout" Target="../slideLayouts/slideLayout449.xml" /><Relationship Id="rId4" Type="http://schemas.openxmlformats.org/officeDocument/2006/relationships/slideLayout" Target="../slideLayouts/slideLayout450.xml" /><Relationship Id="rId5" Type="http://schemas.openxmlformats.org/officeDocument/2006/relationships/slideLayout" Target="../slideLayouts/slideLayout451.xml" /><Relationship Id="rId6" Type="http://schemas.openxmlformats.org/officeDocument/2006/relationships/slideLayout" Target="../slideLayouts/slideLayout452.xml" /><Relationship Id="rId7" Type="http://schemas.openxmlformats.org/officeDocument/2006/relationships/slideLayout" Target="../slideLayouts/slideLayout453.xml" /><Relationship Id="rId8" Type="http://schemas.openxmlformats.org/officeDocument/2006/relationships/slideLayout" Target="../slideLayouts/slideLayout454.xml" /><Relationship Id="rId9" Type="http://schemas.openxmlformats.org/officeDocument/2006/relationships/slideLayout" Target="../slideLayouts/slideLayout455.xml" /><Relationship Id="rId10" Type="http://schemas.openxmlformats.org/officeDocument/2006/relationships/slideLayout" Target="../slideLayouts/slideLayout456.xml" /><Relationship Id="rId11" Type="http://schemas.openxmlformats.org/officeDocument/2006/relationships/slideLayout" Target="../slideLayouts/slideLayout457.xml" /><Relationship Id="rId12" Type="http://schemas.openxmlformats.org/officeDocument/2006/relationships/slideLayout" Target="../slideLayouts/slideLayout458.xml" /><Relationship Id="rId13" Type="http://schemas.openxmlformats.org/officeDocument/2006/relationships/slideLayout" Target="../slideLayouts/slideLayoutmaster28.xml" /></Relationships>
</file>

<file path=ppt/slideMasters/_rels/slideMaster29.xml.rels><?xml version="1.0" encoding="UTF-8" standalone="yes" ?><Relationships xmlns="http://schemas.openxmlformats.org/package/2006/relationships"><Relationship Id="rId1" Type="http://schemas.openxmlformats.org/officeDocument/2006/relationships/theme" Target="../theme/theme29.xml" /><Relationship Id="rId2" Type="http://schemas.openxmlformats.org/officeDocument/2006/relationships/slideLayout" Target="../slideLayouts/slideLayout464.xml" /><Relationship Id="rId3" Type="http://schemas.openxmlformats.org/officeDocument/2006/relationships/slideLayout" Target="../slideLayouts/slideLayout465.xml" /><Relationship Id="rId4" Type="http://schemas.openxmlformats.org/officeDocument/2006/relationships/slideLayout" Target="../slideLayouts/slideLayout466.xml" /><Relationship Id="rId5" Type="http://schemas.openxmlformats.org/officeDocument/2006/relationships/slideLayout" Target="../slideLayouts/slideLayout467.xml" /><Relationship Id="rId6" Type="http://schemas.openxmlformats.org/officeDocument/2006/relationships/slideLayout" Target="../slideLayouts/slideLayout468.xml" /><Relationship Id="rId7" Type="http://schemas.openxmlformats.org/officeDocument/2006/relationships/slideLayout" Target="../slideLayouts/slideLayout469.xml" /><Relationship Id="rId8" Type="http://schemas.openxmlformats.org/officeDocument/2006/relationships/slideLayout" Target="../slideLayouts/slideLayout470.xml" /><Relationship Id="rId9" Type="http://schemas.openxmlformats.org/officeDocument/2006/relationships/slideLayout" Target="../slideLayouts/slideLayout471.xml" /><Relationship Id="rId10" Type="http://schemas.openxmlformats.org/officeDocument/2006/relationships/slideLayout" Target="../slideLayouts/slideLayout472.xml" /><Relationship Id="rId11" Type="http://schemas.openxmlformats.org/officeDocument/2006/relationships/slideLayout" Target="../slideLayouts/slideLayout473.xml" /><Relationship Id="rId12" Type="http://schemas.openxmlformats.org/officeDocument/2006/relationships/slideLayout" Target="../slideLayouts/slideLayout474.xml" /><Relationship Id="rId13" Type="http://schemas.openxmlformats.org/officeDocument/2006/relationships/slideLayout" Target="../slideLayouts/slideLayoutmaster29.xml" /></Relationships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fld type="datetime15" id="{12FF1C42-D199-2028-1014-587298610EC3}">
              <a:rPr lang="en-US" altLang="en-US" sz="1200" dirty="0">
                <a:solidFill>
                  <a:srgbClr val="898989"/>
                </a:solidFill>
              </a:rPr>
              <a:t/>
            </a:fld>
          </a:p>
        </p:txBody>
      </p:sp>
      <p:sp>
        <p:nvSpPr>
          <p:cNvPr id="102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014-587298610EC3}">
              <a:rPr lang="en-US" altLang="en-US" sz="1200" dirty="0">
                <a:solidFill>
                  <a:srgbClr val="898989"/>
                </a:solidFill>
              </a:rPr>
              <a:t>0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2"/>
    <p:sldLayoutId id="2147489113" r:id="rId3"/>
    <p:sldLayoutId id="2147489114" r:id="rId4"/>
    <p:sldLayoutId id="2147489115" r:id="rId5"/>
    <p:sldLayoutId id="2147489116" r:id="rId6"/>
    <p:sldLayoutId id="2147489117" r:id="rId7"/>
    <p:sldLayoutId id="2147489118" r:id="rId8"/>
    <p:sldLayoutId id="2147489119" r:id="rId9"/>
    <p:sldLayoutId id="2147489120" r:id="rId10"/>
    <p:sldLayoutId id="2147489121" r:id="rId11"/>
    <p:sldLayoutId id="2147489122" r:id="rId12"/>
    <p:sldLayoutId id="2147489123" r:id="rId13"/>
  </p:sldLayoutIdLst>
  <p:txStyles>
    <p:titleStyle>
      <a:lvl1pPr indent="0" algn="ctr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charset="0" typeface="Calibri"/>
        </a:defRPr>
      </a:lvl1pPr>
    </p:titleStyle>
    <p:bodyStyle>
      <a:lvl1pPr indent="-342900" algn="l" fontAlgn="base" marL="3429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3200">
          <a:solidFill>
            <a:srgbClr val="000000"/>
          </a:solidFill>
          <a:latin charset="0" typeface="Calibri"/>
        </a:defRPr>
      </a:lvl1pPr>
      <a:lvl2pPr indent="-285750" algn="l" fontAlgn="base" marL="74295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800">
          <a:solidFill>
            <a:srgbClr val="000000"/>
          </a:solidFill>
          <a:latin charset="0" typeface="Calibri"/>
        </a:defRPr>
      </a:lvl2pPr>
      <a:lvl3pPr indent="-228600" algn="l" fontAlgn="base" marL="11430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2400">
          <a:solidFill>
            <a:srgbClr val="000000"/>
          </a:solidFill>
          <a:latin charset="0" typeface="Calibri"/>
        </a:defRPr>
      </a:lvl3pPr>
      <a:lvl4pPr indent="-228600" algn="l" fontAlgn="base" marL="16002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000">
          <a:solidFill>
            <a:srgbClr val="000000"/>
          </a:solidFill>
          <a:latin charset="0" typeface="Calibri"/>
        </a:defRPr>
      </a:lvl4pPr>
      <a:lvl5pPr indent="-228600" algn="l" fontAlgn="base" marL="20574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»"/>
        <a:defRPr sz="20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1pPr>
      <a:lvl2pPr indent="0" algn="l" fontAlgn="base" marL="4572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2pPr>
      <a:lvl3pPr indent="0" algn="l" fontAlgn="base" marL="9144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3pPr>
      <a:lvl4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4pPr>
      <a:lvl5pPr indent="0" algn="l" fontAlgn="base" marL="1828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2"/>
    <p:sldLayoutId id="2147489125" r:id="rId3"/>
    <p:sldLayoutId id="2147489126" r:id="rId4"/>
    <p:sldLayoutId id="2147489127" r:id="rId5"/>
    <p:sldLayoutId id="2147489128" r:id="rId6"/>
    <p:sldLayoutId id="2147489129" r:id="rId7"/>
    <p:sldLayoutId id="2147489130" r:id="rId8"/>
    <p:sldLayoutId id="2147489131" r:id="rId9"/>
    <p:sldLayoutId id="2147489132" r:id="rId10"/>
    <p:sldLayoutId id="2147489133" r:id="rId11"/>
    <p:sldLayoutId id="2147489134" r:id="rId12"/>
    <p:sldLayoutId id="2147489135" r:id="rId13"/>
  </p:sldLayoutIdLst>
  <p:txStyles>
    <p:titleStyle>
      <a:lvl1pPr indent="0" algn="ctr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charset="0" typeface="Calibri"/>
        </a:defRPr>
      </a:lvl1pPr>
    </p:titleStyle>
    <p:bodyStyle>
      <a:lvl1pPr indent="-342900" algn="l" fontAlgn="base" marL="3429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3200">
          <a:solidFill>
            <a:srgbClr val="000000"/>
          </a:solidFill>
          <a:latin charset="0" typeface="Calibri"/>
        </a:defRPr>
      </a:lvl1pPr>
      <a:lvl2pPr indent="-285750" algn="l" fontAlgn="base" marL="74295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800">
          <a:solidFill>
            <a:srgbClr val="000000"/>
          </a:solidFill>
          <a:latin charset="0" typeface="Calibri"/>
        </a:defRPr>
      </a:lvl2pPr>
      <a:lvl3pPr indent="-228600" algn="l" fontAlgn="base" marL="11430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2400">
          <a:solidFill>
            <a:srgbClr val="000000"/>
          </a:solidFill>
          <a:latin charset="0" typeface="Calibri"/>
        </a:defRPr>
      </a:lvl3pPr>
      <a:lvl4pPr indent="-228600" algn="l" fontAlgn="base" marL="16002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000">
          <a:solidFill>
            <a:srgbClr val="000000"/>
          </a:solidFill>
          <a:latin charset="0" typeface="Calibri"/>
        </a:defRPr>
      </a:lvl4pPr>
      <a:lvl5pPr indent="-228600" algn="l" fontAlgn="base" marL="20574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»"/>
        <a:defRPr sz="20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1pPr>
      <a:lvl2pPr indent="0" algn="l" fontAlgn="base" marL="4572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2pPr>
      <a:lvl3pPr indent="0" algn="l" fontAlgn="base" marL="9144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3pPr>
      <a:lvl4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4pPr>
      <a:lvl5pPr indent="0" algn="l" fontAlgn="base" marL="1828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6" r:id="rId2"/>
    <p:sldLayoutId id="2147489137" r:id="rId3"/>
    <p:sldLayoutId id="2147489138" r:id="rId4"/>
    <p:sldLayoutId id="2147489139" r:id="rId5"/>
    <p:sldLayoutId id="2147489140" r:id="rId6"/>
    <p:sldLayoutId id="2147489141" r:id="rId7"/>
    <p:sldLayoutId id="2147489142" r:id="rId8"/>
    <p:sldLayoutId id="2147489143" r:id="rId9"/>
    <p:sldLayoutId id="2147489144" r:id="rId10"/>
    <p:sldLayoutId id="2147489145" r:id="rId11"/>
    <p:sldLayoutId id="2147489146" r:id="rId12"/>
    <p:sldLayoutId id="2147489147" r:id="rId13"/>
  </p:sldLayoutIdLst>
  <p:txStyles>
    <p:titleStyle>
      <a:lvl1pPr indent="0" algn="ctr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charset="0" typeface="Calibri"/>
        </a:defRPr>
      </a:lvl1pPr>
    </p:titleStyle>
    <p:bodyStyle>
      <a:lvl1pPr indent="-342900" algn="l" fontAlgn="base" marL="3429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3200">
          <a:solidFill>
            <a:srgbClr val="000000"/>
          </a:solidFill>
          <a:latin charset="0" typeface="Calibri"/>
        </a:defRPr>
      </a:lvl1pPr>
      <a:lvl2pPr indent="-285750" algn="l" fontAlgn="base" marL="74295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800">
          <a:solidFill>
            <a:srgbClr val="000000"/>
          </a:solidFill>
          <a:latin charset="0" typeface="Calibri"/>
        </a:defRPr>
      </a:lvl2pPr>
      <a:lvl3pPr indent="-228600" algn="l" fontAlgn="base" marL="11430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2400">
          <a:solidFill>
            <a:srgbClr val="000000"/>
          </a:solidFill>
          <a:latin charset="0" typeface="Calibri"/>
        </a:defRPr>
      </a:lvl3pPr>
      <a:lvl4pPr indent="-228600" algn="l" fontAlgn="base" marL="16002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000">
          <a:solidFill>
            <a:srgbClr val="000000"/>
          </a:solidFill>
          <a:latin charset="0" typeface="Calibri"/>
        </a:defRPr>
      </a:lvl4pPr>
      <a:lvl5pPr indent="-228600" algn="l" fontAlgn="base" marL="2057400" eaLnBrk="1" hangingPunct="tru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»"/>
        <a:defRPr sz="20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1pPr>
      <a:lvl2pPr indent="0" algn="l" fontAlgn="base" marL="4572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2pPr>
      <a:lvl3pPr indent="0" algn="l" fontAlgn="base" marL="9144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3pPr>
      <a:lvl4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4pPr>
      <a:lvl5pPr indent="0" algn="l" fontAlgn="base" marL="1828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5pPr>
    </p:otherStyle>
  </p:txStyles>
</p:sldMaster>
</file>

<file path=ppt/slides/_rels/slide0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0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1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2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3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4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5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6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7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8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19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2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20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21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22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Relationship Id="rID2" Type="http://schemas.openxmlformats.org/officeDocument/2006/relationships/image" Target="../media/picture2.jpeg" /></Relationships>
</file>

<file path=ppt/slides/_rels/slide23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3" Type="http://schemas.openxmlformats.org/officeDocument/2006/relationships/image" Target="../media/picture3.jpeg" /></Relationships>
</file>

<file path=ppt/slides/_rels/slide24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4" Type="http://schemas.openxmlformats.org/officeDocument/2006/relationships/image" Target="../media/picture4.jpeg" /></Relationships>
</file>

<file path=ppt/slides/_rels/slide25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5" Type="http://schemas.openxmlformats.org/officeDocument/2006/relationships/image" Target="../media/picture5.jpeg" /></Relationships>
</file>

<file path=ppt/slides/_rels/slide26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6" Type="http://schemas.openxmlformats.org/officeDocument/2006/relationships/image" Target="../media/picture6.jpeg" /></Relationships>
</file>

<file path=ppt/slides/_rels/slide27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28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29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/Relationships>
</file>

<file path=ppt/slides/_rels/slide3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30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31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32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7" Type="http://schemas.openxmlformats.org/officeDocument/2006/relationships/image" Target="../media/picture7.png" /></Relationships>
</file>

<file path=ppt/slides/_rels/slide33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8" Type="http://schemas.openxmlformats.org/officeDocument/2006/relationships/image" Target="../media/picture8.png" /></Relationships>
</file>

<file path=ppt/slides/_rels/slide34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8" Type="http://schemas.openxmlformats.org/officeDocument/2006/relationships/image" Target="../media/picture8.png" /></Relationships>
</file>

<file path=ppt/slides/_rels/slide35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9" Type="http://schemas.openxmlformats.org/officeDocument/2006/relationships/image" Target="../media/picture9.jpeg" /></Relationships>
</file>

<file path=ppt/slides/_rels/slide36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8" Type="http://schemas.openxmlformats.org/officeDocument/2006/relationships/image" Target="../media/picture8.png" /></Relationships>
</file>

<file path=ppt/slides/_rels/slide37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8" Type="http://schemas.openxmlformats.org/officeDocument/2006/relationships/image" Target="../media/picture8.png" /></Relationships>
</file>

<file path=ppt/slides/_rels/slide38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0" Type="http://schemas.openxmlformats.org/officeDocument/2006/relationships/image" Target="../media/picture10.png" /></Relationships>
</file>

<file path=ppt/slides/_rels/slide39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4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40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41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42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Relationship Id="rID11" Type="http://schemas.openxmlformats.org/officeDocument/2006/relationships/image" Target="../media/picture11.png" /></Relationships>
</file>

<file path=ppt/slides/_rels/slide43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2" Type="http://schemas.openxmlformats.org/officeDocument/2006/relationships/image" Target="../media/picture12.png" /></Relationships>
</file>

<file path=ppt/slides/_rels/slide44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2" Type="http://schemas.openxmlformats.org/officeDocument/2006/relationships/image" Target="../media/picture12.png" /></Relationships>
</file>

<file path=ppt/slides/_rels/slide45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1" Type="http://schemas.openxmlformats.org/officeDocument/2006/relationships/image" Target="../media/picture11.png" /></Relationships>
</file>

<file path=ppt/slides/_rels/slide46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1" Type="http://schemas.openxmlformats.org/officeDocument/2006/relationships/image" Target="../media/picture11.png" /></Relationships>
</file>

<file path=ppt/slides/_rels/slide47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1" Type="http://schemas.openxmlformats.org/officeDocument/2006/relationships/image" Target="../media/picture11.png" /></Relationships>
</file>

<file path=ppt/slides/_rels/slide48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49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5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50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51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52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3" Type="http://schemas.openxmlformats.org/officeDocument/2006/relationships/image" Target="../media/picture13.png" /></Relationships>
</file>

<file path=ppt/slides/_rels/slide53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4" Type="http://schemas.openxmlformats.org/officeDocument/2006/relationships/image" Target="../media/picture14.wmf" /></Relationships>
</file>

<file path=ppt/slides/_rels/slide54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5" Type="http://schemas.openxmlformats.org/officeDocument/2006/relationships/image" Target="../media/picture15.png" /></Relationships>
</file>

<file path=ppt/slides/_rels/slide55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5" Type="http://schemas.openxmlformats.org/officeDocument/2006/relationships/image" Target="../media/picture15.png" /></Relationships>
</file>

<file path=ppt/slides/_rels/slide56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5" Type="http://schemas.openxmlformats.org/officeDocument/2006/relationships/image" Target="../media/picture15.png" /></Relationships>
</file>

<file path=ppt/slides/_rels/slide57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6" Type="http://schemas.openxmlformats.org/officeDocument/2006/relationships/image" Target="../media/picture16.png" /></Relationships>
</file>

<file path=ppt/slides/_rels/slide58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7" Type="http://schemas.openxmlformats.org/officeDocument/2006/relationships/image" Target="../media/picture17.png" /></Relationships>
</file>

<file path=ppt/slides/_rels/slide59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6" Type="http://schemas.openxmlformats.org/officeDocument/2006/relationships/image" Target="../media/picture16.png" /></Relationships>
</file>

<file path=ppt/slides/_rels/slide6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Relationship Id="rID1" Type="http://schemas.openxmlformats.org/officeDocument/2006/relationships/image" Target="../media/picture1.jpeg" /></Relationships>
</file>

<file path=ppt/slides/_rels/slide60.xml.rels><?xml version="1.0" encoding="UTF-8" standalone="yes" ?><Relationships xmlns="http://schemas.openxmlformats.org/package/2006/relationships"><Relationship Id="rId29" Type="http://schemas.openxmlformats.org/officeDocument/2006/relationships/slideLayout" Target="../slideLayouts/slideLayoutmaster29.xml" /><Relationship Id="rID18" Type="http://schemas.openxmlformats.org/officeDocument/2006/relationships/image" Target="../media/picture18.png" /></Relationships>
</file>

<file path=ppt/slides/_rels/slide61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5" Type="http://schemas.openxmlformats.org/officeDocument/2006/relationships/image" Target="../media/picture15.png" /></Relationships>
</file>

<file path=ppt/slides/_rels/slide62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4" Type="http://schemas.openxmlformats.org/officeDocument/2006/relationships/image" Target="../media/picture14.wmf" /></Relationships>
</file>

<file path=ppt/slides/_rels/slide63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9" Type="http://schemas.openxmlformats.org/officeDocument/2006/relationships/image" Target="../media/picture19.png" /></Relationships>
</file>

<file path=ppt/slides/_rels/slide64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0" Type="http://schemas.openxmlformats.org/officeDocument/2006/relationships/image" Target="../media/picture20.png" /></Relationships>
</file>

<file path=ppt/slides/_rels/slide65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6" Type="http://schemas.openxmlformats.org/officeDocument/2006/relationships/image" Target="../media/picture16.png" /></Relationships>
</file>

<file path=ppt/slides/_rels/slide66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16" Type="http://schemas.openxmlformats.org/officeDocument/2006/relationships/image" Target="../media/picture16.png" /></Relationships>
</file>

<file path=ppt/slides/_rels/slide67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1" Type="http://schemas.openxmlformats.org/officeDocument/2006/relationships/image" Target="../media/picture21.png" /></Relationships>
</file>

<file path=ppt/slides/_rels/slide68.xml.rels><?xml version="1.0" encoding="UTF-8" standalone="yes" ?><Relationships xmlns="http://schemas.openxmlformats.org/package/2006/relationships"><Relationship Id="rId29" Type="http://schemas.openxmlformats.org/officeDocument/2006/relationships/slideLayout" Target="../slideLayouts/slideLayoutmaster29.xml" /><Relationship Id="rID22" Type="http://schemas.openxmlformats.org/officeDocument/2006/relationships/image" Target="../media/picture22.png" /></Relationships>
</file>

<file path=ppt/slides/_rels/slide69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7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70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71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72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73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74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3" Type="http://schemas.openxmlformats.org/officeDocument/2006/relationships/image" Target="../media/picture23.wmf" /></Relationships>
</file>

<file path=ppt/slides/_rels/slide75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4" Type="http://schemas.openxmlformats.org/officeDocument/2006/relationships/image" Target="../media/picture24.wmf" /></Relationships>
</file>

<file path=ppt/slides/_rels/slide76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5" Type="http://schemas.openxmlformats.org/officeDocument/2006/relationships/image" Target="../media/picture25.wmf" /></Relationships>
</file>

<file path=ppt/slides/_rels/slide77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6" Type="http://schemas.openxmlformats.org/officeDocument/2006/relationships/image" Target="../media/picture26.wmf" /></Relationships>
</file>

<file path=ppt/slides/_rels/slide78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79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8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80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7" Type="http://schemas.openxmlformats.org/officeDocument/2006/relationships/image" Target="../media/picture27.jpeg" /></Relationships>
</file>

<file path=ppt/slides/_rels/slide81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7" Type="http://schemas.openxmlformats.org/officeDocument/2006/relationships/image" Target="../media/picture27.jpeg" /></Relationships>
</file>

<file path=ppt/slides/_rels/slide82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8" Type="http://schemas.openxmlformats.org/officeDocument/2006/relationships/image" Target="../media/picture28.jpeg" /></Relationships>
</file>

<file path=ppt/slides/_rels/slide83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29" Type="http://schemas.openxmlformats.org/officeDocument/2006/relationships/image" Target="../media/picture29.wmf" /></Relationships>
</file>

<file path=ppt/slides/_rels/slide84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30" Type="http://schemas.openxmlformats.org/officeDocument/2006/relationships/image" Target="../media/picture30.wmf" /></Relationships>
</file>

<file path=ppt/slides/_rels/slide85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Relationship Id="rID31" Type="http://schemas.openxmlformats.org/officeDocument/2006/relationships/image" Target="../media/picture31.png" /></Relationships>
</file>

<file path=ppt/slides/_rels/slide86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87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88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32" Type="http://schemas.openxmlformats.org/officeDocument/2006/relationships/image" Target="../media/picture32.wmf" /></Relationships>
</file>

<file path=ppt/slides/_rels/slide89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9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/Relationships>
</file>

<file path=ppt/slides/_rels/slide90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Relationship Id="rID33" Type="http://schemas.openxmlformats.org/officeDocument/2006/relationships/image" Target="../media/picture33.png" /></Relationships>
</file>

<file path=ppt/slides/_rels/slide91.xml.rels><?xml version="1.0" encoding="UTF-8" standalone="yes" ?><Relationships xmlns="http://schemas.openxmlformats.org/package/2006/relationships"><Relationship Id="rId28" Type="http://schemas.openxmlformats.org/officeDocument/2006/relationships/slideLayout" Target="../slideLayouts/slideLayoutmaster28.xml" /><Relationship Id="rID34" Type="http://schemas.openxmlformats.org/officeDocument/2006/relationships/image" Target="../media/picture34.png" /></Relationships>
</file>

<file path=ppt/slides/_rels/slide92.xml.rels><?xml version="1.0" encoding="UTF-8" standalone="yes" ?><Relationships xmlns="http://schemas.openxmlformats.org/package/2006/relationships"><Relationship Id="rId14" Type="http://schemas.openxmlformats.org/officeDocument/2006/relationships/slideLayout" Target="../slideLayouts/slideLayoutmaster14.xml" /><Relationship Id="rID35" Type="http://schemas.openxmlformats.org/officeDocument/2006/relationships/image" Target="../media/picture35.png" 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" name=""/>
        <p:cNvGrpSpPr>
          <a:grpSpLocks/>
        </p:cNvGrpSpPr>
        <p:nvPr/>
      </p:nvGrpSpPr>
      <p:grpSpPr>
        <a:xfrm/>
      </p:grpSpPr>
      <p:sp>
        <p:nvSpPr>
          <p:cNvPr id="409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09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100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286000"/>
            <a:ext cx="7772400" cy="1143000"/>
          </a:xfrm>
          <a:noFill/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/>
            <a:r>
              <a:rPr lang="en-US" altLang="en-US" dirty="0"/>
              <a:t>BONES AND BONE TISSUES</a:t>
            </a:r>
          </a:p>
        </p:txBody>
      </p:sp>
      <p:sp>
        <p:nvSpPr>
          <p:cNvPr id="4101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447800" y="3886200"/>
            <a:ext cx="6400800" cy="1752600"/>
          </a:xfrm>
          <a:noFill/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457200">
              <a:buNone/>
              <a:defRPr/>
            </a:lvl2pPr>
            <a:lvl3pPr algn="ctr" marL="914400">
              <a:buNone/>
              <a:defRPr/>
            </a:lvl3pPr>
            <a:lvl4pPr algn="ctr" marL="1371600">
              <a:buNone/>
              <a:defRPr/>
            </a:lvl4pPr>
            <a:lvl5pPr algn="ctr" marL="1828800">
              <a:buNone/>
              <a:defRPr/>
            </a:lvl5pPr>
          </a:lstStyle>
          <a:p>
            <a:pPr/>
            <a:r>
              <a:rPr lang="en-US" altLang="en-US" dirty="0">
                <a:solidFill>
                  <a:srgbClr val="898989"/>
                </a:solidFill>
              </a:rPr>
              <a:t>BY MASAN, E</a:t>
            </a:r>
          </a:p>
        </p:txBody>
      </p:sp>
      <p:sp>
        <p:nvSpPr>
          <p:cNvPr id="4102" name=""/>
          <p:cNvSpPr>
            <a:spLocks noChangeAspect="0"/>
          </p:cNvSpPr>
          <p:nvPr/>
        </p:nvSpPr>
        <p:spPr>
          <a:xfrm>
            <a:off x="1868488" y="5029200"/>
            <a:ext cx="54070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120" name=""/>
        <p:cNvGrpSpPr>
          <a:grpSpLocks/>
        </p:cNvGrpSpPr>
        <p:nvPr/>
      </p:nvGrpSpPr>
      <p:grpSpPr>
        <a:xfrm/>
      </p:grpSpPr>
      <p:sp>
        <p:nvSpPr>
          <p:cNvPr id="512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512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512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sz="4000" dirty="0"/>
              <a:t>Introduction</a:t>
            </a:r>
          </a:p>
        </p:txBody>
      </p:sp>
      <p:sp>
        <p:nvSpPr>
          <p:cNvPr id="512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066800"/>
            <a:ext cx="7772400" cy="50292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One of the most remarkable tissues of the human body</a:t>
            </a:r>
          </a:p>
          <a:p>
            <a:pPr/>
            <a:r>
              <a:rPr lang="en-US" altLang="en-US" dirty="0"/>
              <a:t>Far from inert and lifeless, bones are living, dynamic structures</a:t>
            </a:r>
          </a:p>
          <a:p>
            <a:pPr/>
            <a:r>
              <a:rPr lang="en-US" altLang="en-US" dirty="0"/>
              <a:t>Bones serve a wide variety of very diverse functions within us</a:t>
            </a:r>
          </a:p>
          <a:p>
            <a:pPr/>
            <a:r>
              <a:rPr lang="en-US" altLang="en-US" dirty="0"/>
              <a:t>Noted for their strength and resiliency during life, bones will remain after we are long gone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4336" name=""/>
        <p:cNvGrpSpPr>
          <a:grpSpLocks/>
        </p:cNvGrpSpPr>
        <p:nvPr/>
      </p:nvGrpSpPr>
      <p:grpSpPr>
        <a:xfrm/>
      </p:grpSpPr>
      <p:sp>
        <p:nvSpPr>
          <p:cNvPr id="1433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433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434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5334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/>
            </a:r>
            <a:br/>
            <a:r>
              <a:rPr lang="en-US" altLang="en-US" dirty="0"/>
              <a:t>Fibrocartilage</a:t>
            </a:r>
          </a:p>
        </p:txBody>
      </p:sp>
      <p:sp>
        <p:nvSpPr>
          <p:cNvPr id="1434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838200"/>
            <a:ext cx="7772400" cy="52578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The tissue contains parallel rows chondrocytes alternating with collagen fibers</a:t>
            </a:r>
          </a:p>
          <a:p>
            <a:pPr/>
            <a:r>
              <a:rPr lang="en-US" altLang="en-US" dirty="0"/>
              <a:t>Tissue is highly compressible and has great tensile strength</a:t>
            </a:r>
          </a:p>
          <a:p>
            <a:pPr/>
            <a:r>
              <a:rPr lang="en-US" altLang="en-US" dirty="0"/>
              <a:t>Found in thick pad-like structures like the menisci of the knee or the discs of the vertebral column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5360" name=""/>
        <p:cNvGrpSpPr>
          <a:grpSpLocks/>
        </p:cNvGrpSpPr>
        <p:nvPr/>
      </p:nvGrpSpPr>
      <p:grpSpPr>
        <a:xfrm/>
      </p:grpSpPr>
      <p:sp>
        <p:nvSpPr>
          <p:cNvPr id="1536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536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536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228600"/>
            <a:ext cx="77724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Growth of cartilage</a:t>
            </a:r>
          </a:p>
        </p:txBody>
      </p:sp>
      <p:sp>
        <p:nvSpPr>
          <p:cNvPr id="1536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219200"/>
            <a:ext cx="7772400" cy="48768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Cartilage grows in two ways</a:t>
            </a:r>
          </a:p>
          <a:p>
            <a:pPr/>
            <a:r>
              <a:rPr lang="en-US" altLang="en-US" dirty="0"/>
              <a:t>Appositional growth occurs when cells in the surrounding perichondrium secrete new matrix next to existing cartilage tissue (growth from the outside)</a:t>
            </a:r>
          </a:p>
          <a:p>
            <a:pPr/>
            <a:r>
              <a:rPr lang="en-US" altLang="en-US" dirty="0"/>
              <a:t>Interstitial growth occurs when the  chondrocytes within the cartilage divide and secrete new matrix, expanding the cartilage  (growth from within) 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6384" name=""/>
        <p:cNvGrpSpPr>
          <a:grpSpLocks/>
        </p:cNvGrpSpPr>
        <p:nvPr/>
      </p:nvGrpSpPr>
      <p:grpSpPr>
        <a:xfrm/>
      </p:grpSpPr>
      <p:sp>
        <p:nvSpPr>
          <p:cNvPr id="1638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638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6388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286000"/>
            <a:ext cx="7772400" cy="1143000"/>
          </a:xfrm>
          <a:noFill/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/>
            <a:r>
              <a:rPr lang="en-US" altLang="en-US" dirty="0"/>
              <a:t>FUNCTION OF BONES</a:t>
            </a:r>
          </a:p>
        </p:txBody>
      </p:sp>
      <p:sp>
        <p:nvSpPr>
          <p:cNvPr id="16389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371600" y="3886200"/>
            <a:ext cx="6400800" cy="1752600"/>
          </a:xfrm>
          <a:noFill/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457200">
              <a:buNone/>
              <a:defRPr/>
            </a:lvl2pPr>
            <a:lvl3pPr algn="ctr" marL="914400">
              <a:buNone/>
              <a:defRPr/>
            </a:lvl3pPr>
            <a:lvl4pPr algn="ctr" marL="1371600">
              <a:buNone/>
              <a:defRPr/>
            </a:lvl4pPr>
            <a:lvl5pPr algn="ctr" marL="1828800">
              <a:buNone/>
              <a:defRPr/>
            </a:lvl5pPr>
          </a:lstStyle>
          <a:p>
            <a:pPr/>
            <a:r>
              <a:rPr lang="en-US" altLang="en-US" dirty="0">
                <a:solidFill>
                  <a:srgbClr val="898989"/>
                </a:solidFill>
              </a:rPr>
              <a:t>SECTION  II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7408" name=""/>
        <p:cNvGrpSpPr>
          <a:grpSpLocks/>
        </p:cNvGrpSpPr>
        <p:nvPr/>
      </p:nvGrpSpPr>
      <p:grpSpPr>
        <a:xfrm/>
      </p:grpSpPr>
      <p:sp>
        <p:nvSpPr>
          <p:cNvPr id="1741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304800"/>
            <a:ext cx="7772400" cy="609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Bones</a:t>
            </a:r>
          </a:p>
        </p:txBody>
      </p:sp>
      <p:sp>
        <p:nvSpPr>
          <p:cNvPr id="1741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90600"/>
            <a:ext cx="7772400" cy="51054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Bones of the skeleton are organs that contain several different tissues</a:t>
            </a:r>
          </a:p>
          <a:p>
            <a:pPr/>
            <a:r>
              <a:rPr lang="en-US" altLang="en-US" dirty="0"/>
              <a:t>Bones are dominated by bone tissue but also contain </a:t>
            </a:r>
          </a:p>
          <a:p>
            <a:pPr lvl="1"/>
            <a:r>
              <a:rPr lang="en-US" altLang="en-US" dirty="0"/>
              <a:t>Nervous tissue and nerves</a:t>
            </a:r>
          </a:p>
          <a:p>
            <a:pPr lvl="1"/>
            <a:r>
              <a:rPr lang="en-US" altLang="en-US" dirty="0"/>
              <a:t>Blood tissue and vessels</a:t>
            </a:r>
          </a:p>
          <a:p>
            <a:pPr lvl="1"/>
            <a:r>
              <a:rPr lang="en-US" altLang="en-US" dirty="0"/>
              <a:t>Cartilage in articular cartilages</a:t>
            </a:r>
          </a:p>
          <a:p>
            <a:pPr lvl="1"/>
            <a:r>
              <a:rPr lang="en-US" altLang="en-US" dirty="0"/>
              <a:t>Epithelial tissue lining the blood vessels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8432" name=""/>
        <p:cNvGrpSpPr>
          <a:grpSpLocks/>
        </p:cNvGrpSpPr>
        <p:nvPr/>
      </p:nvGrpSpPr>
      <p:grpSpPr>
        <a:xfrm/>
      </p:grpSpPr>
      <p:sp>
        <p:nvSpPr>
          <p:cNvPr id="1843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843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843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096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Function of Bones:</a:t>
            </a:r>
          </a:p>
        </p:txBody>
      </p:sp>
      <p:sp>
        <p:nvSpPr>
          <p:cNvPr id="1843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143000"/>
            <a:ext cx="7772400" cy="49530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Bones perform several important functions:</a:t>
            </a:r>
          </a:p>
          <a:p>
            <a:pPr lvl="1"/>
            <a:r>
              <a:rPr lang="en-US" altLang="en-US" dirty="0"/>
              <a:t>Support</a:t>
            </a:r>
          </a:p>
          <a:p>
            <a:pPr lvl="1"/>
            <a:r>
              <a:rPr lang="en-US" altLang="en-US" dirty="0"/>
              <a:t>Protection </a:t>
            </a:r>
          </a:p>
          <a:p>
            <a:pPr lvl="1"/>
            <a:r>
              <a:rPr lang="en-US" altLang="en-US" dirty="0"/>
              <a:t>Movement</a:t>
            </a:r>
          </a:p>
          <a:p>
            <a:pPr lvl="1"/>
            <a:r>
              <a:rPr lang="en-US" altLang="en-US" dirty="0"/>
              <a:t>Mineral storage </a:t>
            </a:r>
          </a:p>
          <a:p>
            <a:pPr lvl="1"/>
            <a:r>
              <a:rPr lang="en-US" altLang="en-US" dirty="0"/>
              <a:t>Blood cell formation 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9456" name=""/>
        <p:cNvGrpSpPr>
          <a:grpSpLocks/>
        </p:cNvGrpSpPr>
        <p:nvPr/>
      </p:nvGrpSpPr>
      <p:grpSpPr>
        <a:xfrm/>
      </p:grpSpPr>
      <p:sp>
        <p:nvSpPr>
          <p:cNvPr id="1945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945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946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Function of Bones</a:t>
            </a:r>
            <a:r>
              <a:rPr lang="en-US" altLang="en-US" dirty="0"/>
              <a:t/>
            </a:r>
            <a:br/>
          </a:p>
        </p:txBody>
      </p:sp>
      <p:sp>
        <p:nvSpPr>
          <p:cNvPr id="1946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57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Support</a:t>
            </a:r>
          </a:p>
        </p:txBody>
      </p:sp>
      <p:sp>
        <p:nvSpPr>
          <p:cNvPr id="19462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648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Bones provide a hard framework that supports the body </a:t>
            </a:r>
          </a:p>
          <a:p>
            <a:pPr/>
            <a:r>
              <a:rPr lang="en-US" altLang="en-US" dirty="0"/>
              <a:t>Bones provide support for internal organs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0480" name=""/>
        <p:cNvGrpSpPr>
          <a:grpSpLocks/>
        </p:cNvGrpSpPr>
        <p:nvPr/>
      </p:nvGrpSpPr>
      <p:grpSpPr>
        <a:xfrm/>
      </p:grpSpPr>
      <p:sp>
        <p:nvSpPr>
          <p:cNvPr id="2048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048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048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Function of Bone</a:t>
            </a:r>
            <a:r>
              <a:rPr lang="en-US" altLang="en-US" dirty="0"/>
              <a:t/>
            </a:r>
            <a:br/>
          </a:p>
        </p:txBody>
      </p:sp>
      <p:sp>
        <p:nvSpPr>
          <p:cNvPr id="2048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57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Protection</a:t>
            </a:r>
          </a:p>
        </p:txBody>
      </p:sp>
      <p:sp>
        <p:nvSpPr>
          <p:cNvPr id="20486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648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Fused bones provide a brain case that protects this vital tissue</a:t>
            </a:r>
          </a:p>
          <a:p>
            <a:pPr/>
            <a:r>
              <a:rPr lang="en-US" altLang="en-US" dirty="0"/>
              <a:t>Spinal cord is surrounded by vertebrae</a:t>
            </a:r>
          </a:p>
          <a:p>
            <a:pPr/>
            <a:r>
              <a:rPr lang="en-US" altLang="en-US" dirty="0"/>
              <a:t>Rib cage protects vital organs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1504" name=""/>
        <p:cNvGrpSpPr>
          <a:grpSpLocks/>
        </p:cNvGrpSpPr>
        <p:nvPr/>
      </p:nvGrpSpPr>
      <p:grpSpPr>
        <a:xfrm/>
      </p:grpSpPr>
      <p:sp>
        <p:nvSpPr>
          <p:cNvPr id="2150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150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150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Function of Bone</a:t>
            </a:r>
            <a:r>
              <a:rPr lang="en-US" altLang="en-US" dirty="0"/>
              <a:t/>
            </a:r>
            <a:br/>
          </a:p>
        </p:txBody>
      </p:sp>
      <p:sp>
        <p:nvSpPr>
          <p:cNvPr id="2150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57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Movement</a:t>
            </a:r>
          </a:p>
        </p:txBody>
      </p:sp>
      <p:sp>
        <p:nvSpPr>
          <p:cNvPr id="21510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648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Skeletal muscle attached to bones use the bones as levers to move the body</a:t>
            </a:r>
          </a:p>
          <a:p>
            <a:pPr/>
            <a:r>
              <a:rPr lang="en-US" altLang="en-US" dirty="0"/>
              <a:t>Arrangement of bones and joints determine the movements possible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2528" name=""/>
        <p:cNvGrpSpPr>
          <a:grpSpLocks/>
        </p:cNvGrpSpPr>
        <p:nvPr/>
      </p:nvGrpSpPr>
      <p:grpSpPr>
        <a:xfrm/>
      </p:grpSpPr>
      <p:sp>
        <p:nvSpPr>
          <p:cNvPr id="2253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253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253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Function of Bones</a:t>
            </a:r>
            <a:r>
              <a:rPr lang="en-US" altLang="en-US" dirty="0"/>
              <a:t/>
            </a:r>
            <a:br/>
          </a:p>
        </p:txBody>
      </p:sp>
      <p:sp>
        <p:nvSpPr>
          <p:cNvPr id="2253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57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Mineral Storage</a:t>
            </a:r>
          </a:p>
        </p:txBody>
      </p:sp>
      <p:sp>
        <p:nvSpPr>
          <p:cNvPr id="22534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648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Bone serves as a mineral reservoir</a:t>
            </a:r>
          </a:p>
          <a:p>
            <a:pPr/>
            <a:r>
              <a:rPr lang="en-US" altLang="en-US" dirty="0"/>
              <a:t>Phosphate and calcium ions can be released into the blood steam for distribution</a:t>
            </a:r>
          </a:p>
          <a:p>
            <a:pPr/>
            <a:r>
              <a:rPr lang="en-US" altLang="en-US" dirty="0"/>
              <a:t>Deposition and removal are ongoing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3552" name=""/>
        <p:cNvGrpSpPr>
          <a:grpSpLocks/>
        </p:cNvGrpSpPr>
        <p:nvPr/>
      </p:nvGrpSpPr>
      <p:grpSpPr>
        <a:xfrm/>
      </p:grpSpPr>
      <p:sp>
        <p:nvSpPr>
          <p:cNvPr id="2355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355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355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Function of Bones</a:t>
            </a:r>
            <a:r>
              <a:rPr lang="en-US" altLang="en-US" dirty="0"/>
              <a:t/>
            </a:r>
            <a:br/>
          </a:p>
        </p:txBody>
      </p:sp>
      <p:sp>
        <p:nvSpPr>
          <p:cNvPr id="2355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57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Blood cell formation</a:t>
            </a:r>
          </a:p>
        </p:txBody>
      </p:sp>
      <p:sp>
        <p:nvSpPr>
          <p:cNvPr id="23558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4648200" y="1600200"/>
            <a:ext cx="4038600" cy="4525963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Hematopoiesis occurs within the marrow cavities of the long bones</a:t>
            </a:r>
          </a:p>
          <a:p>
            <a:pPr/>
            <a:r>
              <a:rPr lang="en-US" altLang="en-US" dirty="0"/>
              <a:t>The majority of hematopoiesis occurs in bones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144" name=""/>
        <p:cNvGrpSpPr>
          <a:grpSpLocks/>
        </p:cNvGrpSpPr>
        <p:nvPr/>
      </p:nvGrpSpPr>
      <p:grpSpPr>
        <a:xfrm/>
      </p:grpSpPr>
      <p:sp>
        <p:nvSpPr>
          <p:cNvPr id="614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14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148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286000"/>
            <a:ext cx="7772400" cy="1143000"/>
          </a:xfrm>
          <a:noFill/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/>
            <a:r>
              <a:rPr lang="en-US" altLang="en-US" dirty="0"/>
              <a:t>SKELETAL CARTILAGES</a:t>
            </a:r>
          </a:p>
        </p:txBody>
      </p:sp>
      <p:sp>
        <p:nvSpPr>
          <p:cNvPr id="6149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371600" y="3886200"/>
            <a:ext cx="6400800" cy="1752600"/>
          </a:xfrm>
          <a:noFill/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457200">
              <a:buNone/>
              <a:defRPr/>
            </a:lvl2pPr>
            <a:lvl3pPr algn="ctr" marL="914400">
              <a:buNone/>
              <a:defRPr/>
            </a:lvl3pPr>
            <a:lvl4pPr algn="ctr" marL="1371600">
              <a:buNone/>
              <a:defRPr/>
            </a:lvl4pPr>
            <a:lvl5pPr algn="ctr" marL="1828800">
              <a:buNone/>
              <a:defRPr/>
            </a:lvl5pPr>
          </a:lstStyle>
          <a:p>
            <a:pPr/>
            <a:endParaRPr lang="en-US" altLang="en-US" dirty="0">
              <a:solidFill>
                <a:srgbClr val="898989"/>
              </a:solidFill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4576" name=""/>
        <p:cNvGrpSpPr>
          <a:grpSpLocks/>
        </p:cNvGrpSpPr>
        <p:nvPr/>
      </p:nvGrpSpPr>
      <p:grpSpPr>
        <a:xfrm/>
      </p:grpSpPr>
      <p:sp>
        <p:nvSpPr>
          <p:cNvPr id="2457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457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4580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286000"/>
            <a:ext cx="7772400" cy="1143000"/>
          </a:xfrm>
          <a:noFill/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/>
            <a:r>
              <a:rPr lang="en-US" altLang="en-US" dirty="0"/>
              <a:t>CLASSIFICATION OF BONE</a:t>
            </a:r>
          </a:p>
        </p:txBody>
      </p:sp>
      <p:sp>
        <p:nvSpPr>
          <p:cNvPr id="24581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371600" y="3886200"/>
            <a:ext cx="6400800" cy="1752600"/>
          </a:xfrm>
          <a:noFill/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457200">
              <a:buNone/>
              <a:defRPr/>
            </a:lvl2pPr>
            <a:lvl3pPr algn="ctr" marL="914400">
              <a:buNone/>
              <a:defRPr/>
            </a:lvl3pPr>
            <a:lvl4pPr algn="ctr" marL="1371600">
              <a:buNone/>
              <a:defRPr/>
            </a:lvl4pPr>
            <a:lvl5pPr algn="ctr" marL="1828800">
              <a:buNone/>
              <a:defRPr/>
            </a:lvl5pPr>
          </a:lstStyle>
          <a:p>
            <a:pPr/>
            <a:endParaRPr lang="en-US" altLang="en-US" dirty="0">
              <a:solidFill>
                <a:srgbClr val="898989"/>
              </a:solidFill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5600" name=""/>
        <p:cNvGrpSpPr>
          <a:grpSpLocks/>
        </p:cNvGrpSpPr>
        <p:nvPr/>
      </p:nvGrpSpPr>
      <p:grpSpPr>
        <a:xfrm/>
      </p:grpSpPr>
      <p:sp>
        <p:nvSpPr>
          <p:cNvPr id="2560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560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560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Classification of Bone:</a:t>
            </a:r>
          </a:p>
        </p:txBody>
      </p:sp>
      <p:sp>
        <p:nvSpPr>
          <p:cNvPr id="2560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90600"/>
            <a:ext cx="7772400" cy="51054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Bones vary in shape and size</a:t>
            </a:r>
          </a:p>
          <a:p>
            <a:pPr/>
            <a:r>
              <a:rPr lang="en-US" altLang="en-US" dirty="0"/>
              <a:t>The unique shape of each bone fulfills a particular need</a:t>
            </a:r>
          </a:p>
          <a:p>
            <a:pPr/>
            <a:r>
              <a:rPr lang="en-US" altLang="en-US" dirty="0"/>
              <a:t>Bones are classified by their shape as long, short, flat, or irregular bone</a:t>
            </a:r>
          </a:p>
          <a:p>
            <a:pPr/>
            <a:r>
              <a:rPr lang="en-US" altLang="en-US" dirty="0"/>
              <a:t>Bones differ in the distribution of compact and spongy osseous tissues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6624" name=""/>
        <p:cNvGrpSpPr>
          <a:grpSpLocks/>
        </p:cNvGrpSpPr>
        <p:nvPr/>
      </p:nvGrpSpPr>
      <p:grpSpPr>
        <a:xfrm/>
      </p:grpSpPr>
      <p:sp>
        <p:nvSpPr>
          <p:cNvPr id="2662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0"/>
            <a:ext cx="77724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Classification of Bones</a:t>
            </a:r>
          </a:p>
        </p:txBody>
      </p:sp>
      <p:pic>
        <p:nvPicPr>
          <p:cNvPr id="26627" name="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09600" y="990600"/>
            <a:ext cx="7696200" cy="5561013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7648" name=""/>
        <p:cNvGrpSpPr>
          <a:grpSpLocks/>
        </p:cNvGrpSpPr>
        <p:nvPr/>
      </p:nvGrpSpPr>
      <p:grpSpPr>
        <a:xfrm/>
      </p:grpSpPr>
      <p:sp>
        <p:nvSpPr>
          <p:cNvPr id="2765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765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765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04800" y="609600"/>
            <a:ext cx="4114800" cy="11430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Classification:</a:t>
            </a:r>
            <a:r>
              <a:rPr lang="en-US" altLang="en-US" dirty="0"/>
              <a:t/>
            </a:r>
            <a:br/>
            <a:r>
              <a:rPr lang="en-US" altLang="en-US" dirty="0"/>
              <a:t>Long Bone</a:t>
            </a:r>
          </a:p>
        </p:txBody>
      </p:sp>
      <p:sp>
        <p:nvSpPr>
          <p:cNvPr id="2765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228600" y="1981200"/>
            <a:ext cx="3429000" cy="41148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Long bones have a long shaft and two distinct ends</a:t>
            </a:r>
          </a:p>
          <a:p>
            <a:pPr/>
            <a:r>
              <a:rPr lang="en-US" altLang="en-US" dirty="0"/>
              <a:t>Classification is based on shape not size</a:t>
            </a:r>
          </a:p>
          <a:p>
            <a:pPr/>
            <a:r>
              <a:rPr lang="en-US" altLang="en-US" dirty="0"/>
              <a:t>Compact bone on exterior w/ spongy inner bone marrow </a:t>
            </a:r>
          </a:p>
        </p:txBody>
      </p:sp>
      <p:pic>
        <p:nvPicPr>
          <p:cNvPr id="2765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>
            <a:extLst/>
          </a:blip>
          <a:srcRect t="0" r="0" b="0" l="0"/>
          <a:stretch>
            <a:fillRect/>
          </a:stretch>
        </p:blipFill>
        <p:spPr>
          <a:xfrm rot="0">
            <a:off x="3886200" y="152400"/>
            <a:ext cx="5091112" cy="5715000"/>
          </a:xfrm>
          <a:prstGeom prst="rect">
            <a:avLst/>
          </a:prstGeom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8672" name=""/>
        <p:cNvGrpSpPr>
          <a:grpSpLocks/>
        </p:cNvGrpSpPr>
        <p:nvPr/>
      </p:nvGrpSpPr>
      <p:grpSpPr>
        <a:xfrm/>
      </p:grpSpPr>
      <p:sp>
        <p:nvSpPr>
          <p:cNvPr id="2867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867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867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3810000" cy="16002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Classification:</a:t>
            </a:r>
            <a:r>
              <a:rPr lang="en-US" altLang="en-US" dirty="0"/>
              <a:t/>
            </a:r>
            <a:br/>
            <a:r>
              <a:rPr lang="en-US" altLang="en-US" dirty="0"/>
              <a:t>Short Bones</a:t>
            </a:r>
          </a:p>
        </p:txBody>
      </p:sp>
      <p:sp>
        <p:nvSpPr>
          <p:cNvPr id="2867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981200"/>
            <a:ext cx="3657600" cy="41148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Short bones are roughly cubelike</a:t>
            </a:r>
          </a:p>
          <a:p>
            <a:pPr/>
            <a:r>
              <a:rPr lang="en-US" altLang="en-US" dirty="0"/>
              <a:t>Thin compact bone layer surrounding spongy bone mass</a:t>
            </a:r>
          </a:p>
          <a:p>
            <a:pPr/>
            <a:r>
              <a:rPr lang="en-US" altLang="en-US" dirty="0"/>
              <a:t>Short bones are often carpal, tarsal and sesamoid bones </a:t>
            </a:r>
          </a:p>
        </p:txBody>
      </p:sp>
      <p:pic>
        <p:nvPicPr>
          <p:cNvPr id="28678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4">
            <a:extLst/>
          </a:blip>
          <a:srcRect t="0" r="0" b="0" l="0"/>
          <a:stretch>
            <a:fillRect/>
          </a:stretch>
        </p:blipFill>
        <p:spPr>
          <a:xfrm rot="0">
            <a:off x="3962400" y="228600"/>
            <a:ext cx="5010150" cy="5638800"/>
          </a:xfrm>
          <a:prstGeom prst="rect">
            <a:avLst/>
          </a:prstGeom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9696" name=""/>
        <p:cNvGrpSpPr>
          <a:grpSpLocks/>
        </p:cNvGrpSpPr>
        <p:nvPr/>
      </p:nvGrpSpPr>
      <p:grpSpPr>
        <a:xfrm/>
      </p:grpSpPr>
      <p:sp>
        <p:nvSpPr>
          <p:cNvPr id="2969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969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2970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0" y="152400"/>
            <a:ext cx="3810000" cy="16002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Classification:</a:t>
            </a:r>
            <a:r>
              <a:rPr lang="en-US" altLang="en-US" dirty="0"/>
              <a:t/>
            </a:r>
            <a:br/>
            <a:r>
              <a:rPr lang="en-US" altLang="en-US" dirty="0"/>
              <a:t>Flat Bones</a:t>
            </a:r>
          </a:p>
        </p:txBody>
      </p:sp>
      <p:sp>
        <p:nvSpPr>
          <p:cNvPr id="2970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981200"/>
            <a:ext cx="3429000" cy="41148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Flat bones are thin, flattened and usually curved</a:t>
            </a:r>
          </a:p>
          <a:p>
            <a:pPr/>
            <a:r>
              <a:rPr lang="en-US" altLang="en-US" dirty="0"/>
              <a:t>Parallel layer of compact bone with spongy bone layer between</a:t>
            </a:r>
          </a:p>
          <a:p>
            <a:pPr/>
            <a:r>
              <a:rPr lang="en-US" altLang="en-US" dirty="0"/>
              <a:t>Skull, sternum and ribs are examples</a:t>
            </a:r>
          </a:p>
        </p:txBody>
      </p:sp>
      <p:pic>
        <p:nvPicPr>
          <p:cNvPr id="29702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5">
            <a:extLst/>
          </a:blip>
          <a:srcRect t="0" r="0" b="0" l="0"/>
          <a:stretch>
            <a:fillRect/>
          </a:stretch>
        </p:blipFill>
        <p:spPr>
          <a:xfrm rot="0">
            <a:off x="3862388" y="381000"/>
            <a:ext cx="5076824" cy="5715000"/>
          </a:xfrm>
          <a:prstGeom prst="rect">
            <a:avLst/>
          </a:prstGeom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0720" name=""/>
        <p:cNvGrpSpPr>
          <a:grpSpLocks/>
        </p:cNvGrpSpPr>
        <p:nvPr/>
      </p:nvGrpSpPr>
      <p:grpSpPr>
        <a:xfrm/>
      </p:grpSpPr>
      <p:sp>
        <p:nvSpPr>
          <p:cNvPr id="3072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072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072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0" y="152400"/>
            <a:ext cx="3962400" cy="16002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Classification:</a:t>
            </a:r>
            <a:r>
              <a:rPr lang="en-US" altLang="en-US" dirty="0"/>
              <a:t/>
            </a:r>
            <a:br/>
            <a:r>
              <a:rPr lang="en-US" altLang="en-US" dirty="0"/>
              <a:t>Irregular Bone</a:t>
            </a:r>
          </a:p>
        </p:txBody>
      </p:sp>
      <p:sp>
        <p:nvSpPr>
          <p:cNvPr id="3072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0" y="1981200"/>
            <a:ext cx="3962400" cy="41148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Irregular bones don’t fit into the previous categories</a:t>
            </a:r>
          </a:p>
          <a:p>
            <a:pPr/>
            <a:r>
              <a:rPr lang="en-US" altLang="en-US" dirty="0"/>
              <a:t>Complicated shapes</a:t>
            </a:r>
          </a:p>
          <a:p>
            <a:pPr/>
            <a:r>
              <a:rPr lang="en-US" altLang="en-US" dirty="0"/>
              <a:t>Consist of spongy bone with a thin layer of compact</a:t>
            </a:r>
          </a:p>
          <a:p>
            <a:pPr/>
            <a:r>
              <a:rPr lang="en-US" altLang="en-US" dirty="0"/>
              <a:t>Examples are hip bones &amp; vertabrae </a:t>
            </a:r>
          </a:p>
        </p:txBody>
      </p:sp>
      <p:pic>
        <p:nvPicPr>
          <p:cNvPr id="30726" name="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3886200" y="304800"/>
            <a:ext cx="5157788" cy="57912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1744" name=""/>
        <p:cNvGrpSpPr>
          <a:grpSpLocks/>
        </p:cNvGrpSpPr>
        <p:nvPr/>
      </p:nvGrpSpPr>
      <p:grpSpPr>
        <a:xfrm/>
      </p:grpSpPr>
      <p:sp>
        <p:nvSpPr>
          <p:cNvPr id="3174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/>
          </a:p>
        </p:txBody>
      </p:sp>
      <p:sp>
        <p:nvSpPr>
          <p:cNvPr id="3174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1600200"/>
            <a:ext cx="8229600" cy="4525963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Sesamoid bones develop in certain tendons where there is considerable friction, tension, and physical stress, such as the palms and soles. </a:t>
            </a:r>
          </a:p>
          <a:p>
            <a:pPr/>
            <a:r>
              <a:rPr lang="en-US" altLang="en-US" dirty="0"/>
              <a:t>They may vary in number from person to person, are not always completely ossified, and typically measure only a few millimeters in diameter. </a:t>
            </a:r>
          </a:p>
        </p:txBody>
      </p:sp>
    </p:spTree>
  </p:cSld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2768" name=""/>
        <p:cNvGrpSpPr>
          <a:grpSpLocks/>
        </p:cNvGrpSpPr>
        <p:nvPr/>
      </p:nvGrpSpPr>
      <p:grpSpPr>
        <a:xfrm/>
      </p:grpSpPr>
      <p:sp>
        <p:nvSpPr>
          <p:cNvPr id="3277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/>
          </a:p>
        </p:txBody>
      </p:sp>
      <p:sp>
        <p:nvSpPr>
          <p:cNvPr id="3277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1600200"/>
            <a:ext cx="8229600" cy="4525963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Notable exceptions are the two patellae (kneecaps), large sesamoid bones located in the quadriceps femoris tendon</a:t>
            </a:r>
          </a:p>
          <a:p>
            <a:pPr/>
            <a:r>
              <a:rPr lang="en-US" altLang="en-US" dirty="0"/>
              <a:t>Functionally, sesamoid bones protect tendons from excessive wear and tear, and they often change the direction of pull of a tendon, which improves the mechanical advantage at a joint.</a:t>
            </a:r>
          </a:p>
        </p:txBody>
      </p:sp>
    </p:spTree>
  </p:cSld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3792" name=""/>
        <p:cNvGrpSpPr>
          <a:grpSpLocks/>
        </p:cNvGrpSpPr>
        <p:nvPr/>
      </p:nvGrpSpPr>
      <p:grpSpPr>
        <a:xfrm/>
      </p:grpSpPr>
      <p:sp>
        <p:nvSpPr>
          <p:cNvPr id="3379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609600"/>
            <a:ext cx="7772400" cy="1143000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/>
          </a:p>
        </p:txBody>
      </p:sp>
      <p:sp>
        <p:nvSpPr>
          <p:cNvPr id="3379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685800" y="1981200"/>
            <a:ext cx="3810000" cy="41148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endParaRPr lang="en-US" altLang="en-US" sz="3200" dirty="0"/>
          </a:p>
        </p:txBody>
      </p:sp>
      <p:sp>
        <p:nvSpPr>
          <p:cNvPr id="33796" name=""/>
          <p:cNvSpPr>
            <a:spLocks noGrp="1" noChangeAspect="0"/>
          </p:cNvSpPr>
          <p:nvPr>
            <p:ph type="clipArt" sz="half" idx="4294967295"/>
          </p:nvPr>
        </p:nvSpPr>
        <p:spPr>
          <a:xfrm rot="0">
            <a:off x="4648200" y="1981200"/>
            <a:ext cx="3810000" cy="4114800"/>
          </a:xfrm>
          <a:ln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" name=""/>
        <p:cNvGrpSpPr>
          <a:grpSpLocks/>
        </p:cNvGrpSpPr>
        <p:nvPr/>
      </p:nvGrpSpPr>
      <p:grpSpPr>
        <a:xfrm/>
      </p:grpSpPr>
      <p:sp>
        <p:nvSpPr>
          <p:cNvPr id="717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17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17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sz="4000" dirty="0"/>
              <a:t>Skeletal Cartilages</a:t>
            </a:r>
          </a:p>
        </p:txBody>
      </p:sp>
      <p:sp>
        <p:nvSpPr>
          <p:cNvPr id="717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143000"/>
            <a:ext cx="7772400" cy="49530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Initially our skeleton is made up of cartilages and fibrous membranes</a:t>
            </a:r>
          </a:p>
          <a:p>
            <a:pPr/>
            <a:r>
              <a:rPr lang="en-US" altLang="en-US" dirty="0"/>
              <a:t>Gradually our skeletal cartilages are replaced by bone</a:t>
            </a:r>
          </a:p>
          <a:p>
            <a:pPr/>
            <a:r>
              <a:rPr lang="en-US" altLang="en-US" dirty="0"/>
              <a:t>Upon reaching adulthood the skeleton becomes almost fully ossified</a:t>
            </a:r>
          </a:p>
          <a:p>
            <a:pPr/>
            <a:r>
              <a:rPr lang="en-US" altLang="en-US" dirty="0"/>
              <a:t>Only a few cartilages remain in the adult skeleton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4816" name=""/>
        <p:cNvGrpSpPr>
          <a:grpSpLocks/>
        </p:cNvGrpSpPr>
        <p:nvPr/>
      </p:nvGrpSpPr>
      <p:grpSpPr>
        <a:xfrm/>
      </p:grpSpPr>
      <p:sp>
        <p:nvSpPr>
          <p:cNvPr id="3481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481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4820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286000"/>
            <a:ext cx="7772400" cy="1143000"/>
          </a:xfrm>
          <a:noFill/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/>
            <a:r>
              <a:rPr lang="en-US" altLang="en-US" dirty="0"/>
              <a:t>BONE STRUCTURE</a:t>
            </a:r>
          </a:p>
        </p:txBody>
      </p:sp>
      <p:sp>
        <p:nvSpPr>
          <p:cNvPr id="34821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371600" y="3886200"/>
            <a:ext cx="6400800" cy="1752600"/>
          </a:xfrm>
          <a:noFill/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457200">
              <a:buNone/>
              <a:defRPr/>
            </a:lvl2pPr>
            <a:lvl3pPr algn="ctr" marL="914400">
              <a:buNone/>
              <a:defRPr/>
            </a:lvl3pPr>
            <a:lvl4pPr algn="ctr" marL="1371600">
              <a:buNone/>
              <a:defRPr/>
            </a:lvl4pPr>
            <a:lvl5pPr algn="ctr" marL="1828800">
              <a:buNone/>
              <a:defRPr/>
            </a:lvl5pPr>
          </a:lstStyle>
          <a:p>
            <a:pPr/>
            <a:r>
              <a:rPr lang="en-US" altLang="en-US" dirty="0">
                <a:solidFill>
                  <a:srgbClr val="898989"/>
                </a:solidFill>
              </a:rPr>
              <a:t>SECTION  IV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5840" name=""/>
        <p:cNvGrpSpPr>
          <a:grpSpLocks/>
        </p:cNvGrpSpPr>
        <p:nvPr/>
      </p:nvGrpSpPr>
      <p:grpSpPr>
        <a:xfrm/>
      </p:grpSpPr>
      <p:sp>
        <p:nvSpPr>
          <p:cNvPr id="3584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/>
          </a:p>
        </p:txBody>
      </p:sp>
      <p:sp>
        <p:nvSpPr>
          <p:cNvPr id="3584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1600200"/>
            <a:ext cx="8229600" cy="4525963"/>
          </a:xfrm>
          <a:ln/>
        </p:spPr>
        <p:txBody>
          <a:bodyPr wrap="square" lIns="91440" rIns="91440" tIns="45720" bIns="45720" anchor="t" anchorCtr="false"/>
          <a:lstStyle/>
          <a:p>
            <a:pPr/>
            <a:endParaRPr lang="en-US" altLang="en-US" dirty="0"/>
          </a:p>
        </p:txBody>
      </p:sp>
    </p:spTree>
  </p:cSld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6864" name=""/>
        <p:cNvGrpSpPr>
          <a:grpSpLocks/>
        </p:cNvGrpSpPr>
        <p:nvPr/>
      </p:nvGrpSpPr>
      <p:grpSpPr>
        <a:xfrm/>
      </p:grpSpPr>
      <p:sp>
        <p:nvSpPr>
          <p:cNvPr id="3686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686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686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3276600" cy="16002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Gross Anatomy</a:t>
            </a:r>
          </a:p>
        </p:txBody>
      </p:sp>
      <p:sp>
        <p:nvSpPr>
          <p:cNvPr id="3686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228600" y="1981200"/>
            <a:ext cx="2514600" cy="41148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Landmarks on a typical long bone</a:t>
            </a:r>
          </a:p>
          <a:p>
            <a:pPr lvl="1"/>
            <a:r>
              <a:rPr lang="en-US" altLang="en-US" dirty="0"/>
              <a:t>Diaphysis </a:t>
            </a:r>
          </a:p>
          <a:p>
            <a:pPr lvl="1"/>
            <a:r>
              <a:rPr lang="en-US" altLang="en-US" dirty="0"/>
              <a:t>Epiphysis</a:t>
            </a:r>
          </a:p>
          <a:p>
            <a:pPr lvl="1"/>
            <a:r>
              <a:rPr lang="en-US" altLang="en-US" dirty="0"/>
              <a:t>Membranes</a:t>
            </a:r>
          </a:p>
          <a:p>
            <a:pPr/>
            <a:r>
              <a:rPr lang="en-US" altLang="en-US" dirty="0"/>
              <a:t>Membranes</a:t>
            </a:r>
          </a:p>
          <a:p>
            <a:pPr lvl="1"/>
            <a:r>
              <a:rPr lang="en-US" altLang="en-US" dirty="0"/>
              <a:t>Periosteum</a:t>
            </a:r>
          </a:p>
          <a:p>
            <a:pPr lvl="1"/>
            <a:r>
              <a:rPr lang="en-US" altLang="en-US" dirty="0"/>
              <a:t>Endosteum</a:t>
            </a:r>
          </a:p>
        </p:txBody>
      </p:sp>
      <p:pic>
        <p:nvPicPr>
          <p:cNvPr id="3687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7">
            <a:extLst/>
          </a:blip>
          <a:srcRect t="0" r="0" b="0" l="0"/>
          <a:stretch>
            <a:fillRect/>
          </a:stretch>
        </p:blipFill>
        <p:spPr>
          <a:xfrm rot="0">
            <a:off x="2819400" y="533400"/>
            <a:ext cx="6172200" cy="4629150"/>
          </a:xfrm>
          <a:prstGeom prst="rect">
            <a:avLst/>
          </a:prstGeom>
          <a:ln/>
        </p:spPr>
      </p:pic>
      <p:sp>
        <p:nvSpPr>
          <p:cNvPr id="36871" name=""/>
          <p:cNvSpPr>
            <a:spLocks noChangeAspect="0"/>
          </p:cNvSpPr>
          <p:nvPr/>
        </p:nvSpPr>
        <p:spPr>
          <a:xfrm>
            <a:off x="7543800" y="2667000"/>
            <a:ext cx="1143000" cy="4572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6872" name=""/>
          <p:cNvSpPr>
            <a:spLocks noChangeAspect="0"/>
          </p:cNvSpPr>
          <p:nvPr/>
        </p:nvSpPr>
        <p:spPr>
          <a:xfrm>
            <a:off x="7543800" y="1219200"/>
            <a:ext cx="1143000" cy="5334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6873" name=""/>
          <p:cNvSpPr>
            <a:spLocks noChangeAspect="0"/>
          </p:cNvSpPr>
          <p:nvPr/>
        </p:nvSpPr>
        <p:spPr>
          <a:xfrm>
            <a:off x="4191000" y="3048000"/>
            <a:ext cx="1219200" cy="9906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7888" name=""/>
        <p:cNvGrpSpPr>
          <a:grpSpLocks/>
        </p:cNvGrpSpPr>
        <p:nvPr/>
      </p:nvGrpSpPr>
      <p:grpSpPr>
        <a:xfrm/>
      </p:grpSpPr>
      <p:sp>
        <p:nvSpPr>
          <p:cNvPr id="3789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789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789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3657600" cy="9144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Diaphysis</a:t>
            </a:r>
          </a:p>
        </p:txBody>
      </p:sp>
      <p:sp>
        <p:nvSpPr>
          <p:cNvPr id="3789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447800"/>
            <a:ext cx="3276600" cy="46482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Long tubular diaphysis is the shaft of the bone</a:t>
            </a:r>
          </a:p>
          <a:p>
            <a:pPr/>
            <a:r>
              <a:rPr lang="en-US" altLang="en-US" dirty="0"/>
              <a:t>Collar of compact bone surrounds a central medullary or marrow cavity</a:t>
            </a:r>
          </a:p>
          <a:p>
            <a:pPr/>
            <a:r>
              <a:rPr lang="en-US" altLang="en-US" dirty="0"/>
              <a:t>In adults, cavity contains fat</a:t>
            </a:r>
          </a:p>
        </p:txBody>
      </p:sp>
      <p:pic>
        <p:nvPicPr>
          <p:cNvPr id="3789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8">
            <a:extLst/>
          </a:blip>
          <a:srcRect t="0" r="55931" b="0" l="0"/>
          <a:stretch>
            <a:fillRect/>
          </a:stretch>
        </p:blipFill>
        <p:spPr>
          <a:xfrm rot="0">
            <a:off x="4137025" y="228600"/>
            <a:ext cx="4221163" cy="6477000"/>
          </a:xfrm>
          <a:prstGeom prst="rect">
            <a:avLst/>
          </a:prstGeom>
          <a:noFill/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8912" name=""/>
        <p:cNvGrpSpPr>
          <a:grpSpLocks/>
        </p:cNvGrpSpPr>
        <p:nvPr/>
      </p:nvGrpSpPr>
      <p:grpSpPr>
        <a:xfrm/>
      </p:grpSpPr>
      <p:sp>
        <p:nvSpPr>
          <p:cNvPr id="3891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891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891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3200400" cy="8382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/>
            </a:r>
            <a:br/>
            <a:r>
              <a:rPr lang="en-US" altLang="en-US" dirty="0"/>
              <a:t>Epiphysis</a:t>
            </a:r>
          </a:p>
        </p:txBody>
      </p:sp>
      <p:sp>
        <p:nvSpPr>
          <p:cNvPr id="3891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295400"/>
            <a:ext cx="3352800" cy="48006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The epiphyses are the ends of the bone</a:t>
            </a:r>
          </a:p>
          <a:p>
            <a:pPr/>
            <a:r>
              <a:rPr lang="en-US" altLang="en-US" dirty="0"/>
              <a:t>The joint surface of the epiphysis is covered with articular cartilage</a:t>
            </a:r>
          </a:p>
          <a:p>
            <a:pPr/>
            <a:r>
              <a:rPr lang="en-US" altLang="en-US" dirty="0"/>
              <a:t>Epiphyseal line separate diaphysis and epiphysis</a:t>
            </a:r>
          </a:p>
        </p:txBody>
      </p:sp>
      <p:pic>
        <p:nvPicPr>
          <p:cNvPr id="38918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8">
            <a:extLst/>
          </a:blip>
          <a:srcRect t="0" r="56138" b="0" l="0"/>
          <a:stretch>
            <a:fillRect/>
          </a:stretch>
        </p:blipFill>
        <p:spPr>
          <a:xfrm rot="0">
            <a:off x="4525963" y="304800"/>
            <a:ext cx="4054475" cy="6248400"/>
          </a:xfrm>
          <a:prstGeom prst="rect">
            <a:avLst/>
          </a:prstGeom>
          <a:noFill/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9936" name=""/>
        <p:cNvGrpSpPr>
          <a:grpSpLocks/>
        </p:cNvGrpSpPr>
        <p:nvPr/>
      </p:nvGrpSpPr>
      <p:grpSpPr>
        <a:xfrm/>
      </p:grpSpPr>
      <p:sp>
        <p:nvSpPr>
          <p:cNvPr id="3993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993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3994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3505200" cy="8382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/>
            </a:r>
            <a:br/>
            <a:r>
              <a:rPr lang="en-US" altLang="en-US" dirty="0"/>
              <a:t>Blood Vessels</a:t>
            </a:r>
          </a:p>
        </p:txBody>
      </p:sp>
      <p:sp>
        <p:nvSpPr>
          <p:cNvPr id="3994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295400"/>
            <a:ext cx="3657600" cy="48006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Unlike cartilage bone is well vascularized</a:t>
            </a:r>
          </a:p>
          <a:p>
            <a:pPr/>
            <a:r>
              <a:rPr lang="en-US" altLang="en-US" dirty="0"/>
              <a:t>Nutrient arteries serve the diaphysis</a:t>
            </a:r>
          </a:p>
          <a:p>
            <a:pPr/>
            <a:r>
              <a:rPr lang="en-US" altLang="en-US" dirty="0"/>
              <a:t>The nutrient artery runs inward to supply the bone marrow and the spongy bony</a:t>
            </a:r>
          </a:p>
        </p:txBody>
      </p:sp>
      <p:pic>
        <p:nvPicPr>
          <p:cNvPr id="39942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9">
            <a:extLst/>
          </a:blip>
          <a:srcRect t="0" r="0" b="0" l="42231"/>
          <a:stretch>
            <a:fillRect/>
          </a:stretch>
        </p:blipFill>
        <p:spPr>
          <a:xfrm rot="0">
            <a:off x="3686175" y="304800"/>
            <a:ext cx="5122863" cy="6324600"/>
          </a:xfrm>
          <a:prstGeom prst="rect">
            <a:avLst/>
          </a:prstGeom>
          <a:ln/>
        </p:spPr>
      </p:pic>
      <p:sp>
        <p:nvSpPr>
          <p:cNvPr id="39943" name=""/>
          <p:cNvSpPr>
            <a:spLocks noChangeAspect="0"/>
          </p:cNvSpPr>
          <p:nvPr/>
        </p:nvSpPr>
        <p:spPr>
          <a:xfrm>
            <a:off x="4953000" y="5105400"/>
            <a:ext cx="914400" cy="6096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0" name=""/>
        <p:cNvGrpSpPr>
          <a:grpSpLocks/>
        </p:cNvGrpSpPr>
        <p:nvPr/>
      </p:nvGrpSpPr>
      <p:grpSpPr>
        <a:xfrm/>
      </p:grpSpPr>
      <p:sp>
        <p:nvSpPr>
          <p:cNvPr id="4096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096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096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343400" cy="8382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/>
            </a:r>
            <a:br/>
            <a:r>
              <a:rPr lang="en-US" altLang="en-US" dirty="0"/>
              <a:t>Medullary cavity</a:t>
            </a:r>
          </a:p>
        </p:txBody>
      </p:sp>
      <p:sp>
        <p:nvSpPr>
          <p:cNvPr id="4096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295400"/>
            <a:ext cx="4267200" cy="48006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The interior of all bones consists largely of spongy bone</a:t>
            </a:r>
          </a:p>
          <a:p>
            <a:pPr/>
            <a:r>
              <a:rPr lang="en-US" altLang="en-US" dirty="0"/>
              <a:t>The very center of the bone is an open cavity or marrow cavity</a:t>
            </a:r>
          </a:p>
          <a:p>
            <a:pPr/>
            <a:r>
              <a:rPr lang="en-US" altLang="en-US" dirty="0"/>
              <a:t>The cavity is filled with yellow bone marrow </a:t>
            </a:r>
          </a:p>
        </p:txBody>
      </p:sp>
      <p:pic>
        <p:nvPicPr>
          <p:cNvPr id="40966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8">
            <a:extLst/>
          </a:blip>
          <a:srcRect t="0" r="56138" b="0" l="0"/>
          <a:stretch>
            <a:fillRect/>
          </a:stretch>
        </p:blipFill>
        <p:spPr>
          <a:xfrm rot="0">
            <a:off x="4525963" y="304800"/>
            <a:ext cx="4054475" cy="6248400"/>
          </a:xfrm>
          <a:prstGeom prst="rect">
            <a:avLst/>
          </a:prstGeom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1984" name=""/>
        <p:cNvGrpSpPr>
          <a:grpSpLocks/>
        </p:cNvGrpSpPr>
        <p:nvPr/>
      </p:nvGrpSpPr>
      <p:grpSpPr>
        <a:xfrm/>
      </p:grpSpPr>
      <p:sp>
        <p:nvSpPr>
          <p:cNvPr id="4198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198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198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38862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Membranes</a:t>
            </a:r>
          </a:p>
        </p:txBody>
      </p:sp>
      <p:sp>
        <p:nvSpPr>
          <p:cNvPr id="4198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0" y="1066800"/>
            <a:ext cx="3733800" cy="55626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Periosteum covers outer bone surface</a:t>
            </a:r>
          </a:p>
          <a:p>
            <a:pPr/>
            <a:r>
              <a:rPr lang="en-US" altLang="en-US" dirty="0"/>
              <a:t>Consists of dense irregular connective tissue &amp; osteoblasts</a:t>
            </a:r>
          </a:p>
          <a:p>
            <a:pPr/>
            <a:r>
              <a:rPr lang="en-US" altLang="en-US" dirty="0"/>
              <a:t>Contain nerve fiber blood and lymph vessels secured by Sharpey’s fibers</a:t>
            </a:r>
          </a:p>
          <a:p>
            <a:pPr/>
            <a:r>
              <a:rPr lang="en-US" altLang="en-US" dirty="0"/>
              <a:t>Endosteum covers internal bone surfaces</a:t>
            </a:r>
          </a:p>
        </p:txBody>
      </p:sp>
      <p:pic>
        <p:nvPicPr>
          <p:cNvPr id="4199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8">
            <a:extLst/>
          </a:blip>
          <a:srcRect t="26148" r="0" b="0" l="54989"/>
          <a:stretch>
            <a:fillRect/>
          </a:stretch>
        </p:blipFill>
        <p:spPr>
          <a:xfrm rot="0">
            <a:off x="3886200" y="990600"/>
            <a:ext cx="5105400" cy="5662613"/>
          </a:xfrm>
          <a:prstGeom prst="rect">
            <a:avLst/>
          </a:prstGeom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3008" name=""/>
        <p:cNvGrpSpPr>
          <a:grpSpLocks/>
        </p:cNvGrpSpPr>
        <p:nvPr/>
      </p:nvGrpSpPr>
      <p:grpSpPr>
        <a:xfrm/>
      </p:grpSpPr>
      <p:sp>
        <p:nvSpPr>
          <p:cNvPr id="4301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301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301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038600" cy="13716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Short, Irregular and Flat Bones</a:t>
            </a:r>
          </a:p>
        </p:txBody>
      </p:sp>
      <p:sp>
        <p:nvSpPr>
          <p:cNvPr id="4301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676400"/>
            <a:ext cx="3962400" cy="44196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Bones consist of thin layers of compact bones over spongy bone</a:t>
            </a:r>
          </a:p>
          <a:p>
            <a:pPr/>
            <a:r>
              <a:rPr lang="en-US" altLang="en-US" dirty="0"/>
              <a:t>No shaft, epiphysis or marrow cavity</a:t>
            </a:r>
          </a:p>
          <a:p>
            <a:pPr/>
            <a:r>
              <a:rPr lang="en-US" altLang="en-US" dirty="0"/>
              <a:t>Spongy area between is called a diploe</a:t>
            </a:r>
          </a:p>
          <a:p>
            <a:pPr/>
            <a:r>
              <a:rPr lang="en-US" altLang="en-US" dirty="0"/>
              <a:t>Flat sandwich of bone</a:t>
            </a:r>
          </a:p>
        </p:txBody>
      </p:sp>
      <p:pic>
        <p:nvPicPr>
          <p:cNvPr id="4301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0">
            <a:extLst/>
          </a:blip>
          <a:srcRect t="0" r="0" b="0" l="0"/>
          <a:stretch>
            <a:fillRect/>
          </a:stretch>
        </p:blipFill>
        <p:spPr>
          <a:xfrm rot="0">
            <a:off x="4114800" y="1905000"/>
            <a:ext cx="4876800" cy="3663950"/>
          </a:xfrm>
          <a:prstGeom prst="rect">
            <a:avLst/>
          </a:prstGeom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4032" name=""/>
        <p:cNvGrpSpPr>
          <a:grpSpLocks/>
        </p:cNvGrpSpPr>
        <p:nvPr/>
      </p:nvGrpSpPr>
      <p:grpSpPr>
        <a:xfrm/>
      </p:grpSpPr>
      <p:sp>
        <p:nvSpPr>
          <p:cNvPr id="4403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403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403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7620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Hematopoietic Tissue</a:t>
            </a:r>
          </a:p>
        </p:txBody>
      </p:sp>
      <p:sp>
        <p:nvSpPr>
          <p:cNvPr id="4403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143000"/>
            <a:ext cx="7772400" cy="49530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The hematopoietic tissue, red marrow, is typically found within the cavities of spongy bone of long bones and in the diploe of flat bones</a:t>
            </a:r>
          </a:p>
          <a:p>
            <a:pPr/>
            <a:r>
              <a:rPr lang="en-US" altLang="en-US" dirty="0"/>
              <a:t>These cavities are referred to as red marrow cavities</a:t>
            </a:r>
          </a:p>
          <a:p>
            <a:pPr/>
            <a:r>
              <a:rPr lang="en-US" altLang="en-US" dirty="0"/>
              <a:t>In infants the medullary cavity and all areas of spongy bone contain red bone marrow  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" name=""/>
        <p:cNvGrpSpPr>
          <a:grpSpLocks/>
        </p:cNvGrpSpPr>
        <p:nvPr/>
      </p:nvGrpSpPr>
      <p:grpSpPr>
        <a:xfrm/>
      </p:grpSpPr>
      <p:sp>
        <p:nvSpPr>
          <p:cNvPr id="819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819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819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sz="4000" dirty="0"/>
              <a:t>Basic structure, type &amp; location</a:t>
            </a:r>
          </a:p>
        </p:txBody>
      </p:sp>
      <p:sp>
        <p:nvSpPr>
          <p:cNvPr id="819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143000"/>
            <a:ext cx="7772400" cy="49530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A skeletal cartilage is made of some variety of cartilage tissue</a:t>
            </a:r>
          </a:p>
          <a:p>
            <a:pPr/>
            <a:r>
              <a:rPr lang="en-US" altLang="en-US" dirty="0"/>
              <a:t>Each type contains a high proportion of water which makes them resilient</a:t>
            </a:r>
          </a:p>
          <a:p>
            <a:pPr/>
            <a:r>
              <a:rPr lang="en-US" altLang="en-US" dirty="0"/>
              <a:t>Cartilage has no nerves or blood supply</a:t>
            </a:r>
          </a:p>
          <a:p>
            <a:pPr/>
            <a:r>
              <a:rPr lang="en-US" altLang="en-US" dirty="0"/>
              <a:t>It is surrounded by a dense tissue membrane called a perichondrium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5056" name=""/>
        <p:cNvGrpSpPr>
          <a:grpSpLocks/>
        </p:cNvGrpSpPr>
        <p:nvPr/>
      </p:nvGrpSpPr>
      <p:grpSpPr>
        <a:xfrm/>
      </p:grpSpPr>
      <p:sp>
        <p:nvSpPr>
          <p:cNvPr id="4505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505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506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Hematopoietic Tissue (con’t)</a:t>
            </a:r>
          </a:p>
        </p:txBody>
      </p:sp>
      <p:sp>
        <p:nvSpPr>
          <p:cNvPr id="4506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90600"/>
            <a:ext cx="7772400" cy="51054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In the adult the medullary cavity contains fat that extends into the epiphysis and there is little red marrow present in spongy bone cavities</a:t>
            </a:r>
          </a:p>
          <a:p>
            <a:pPr/>
            <a:r>
              <a:rPr lang="en-US" altLang="en-US" dirty="0"/>
              <a:t>Blood cell production occurs only in the head of the femur and humerous</a:t>
            </a:r>
          </a:p>
          <a:p>
            <a:pPr/>
            <a:r>
              <a:rPr lang="en-US" altLang="en-US" dirty="0"/>
              <a:t>Most blood cell production occurs in the diploe areas of the sternum and hip</a:t>
            </a:r>
          </a:p>
          <a:p>
            <a:pPr/>
            <a:r>
              <a:rPr lang="en-US" altLang="en-US" dirty="0"/>
              <a:t>Yellow marrow can revert to red marrow if the person becomes very anemic 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6080" name=""/>
        <p:cNvGrpSpPr>
          <a:grpSpLocks/>
        </p:cNvGrpSpPr>
        <p:nvPr/>
      </p:nvGrpSpPr>
      <p:grpSpPr>
        <a:xfrm/>
      </p:grpSpPr>
      <p:sp>
        <p:nvSpPr>
          <p:cNvPr id="4608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608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4608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096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Compact Bone</a:t>
            </a:r>
          </a:p>
        </p:txBody>
      </p:sp>
      <p:sp>
        <p:nvSpPr>
          <p:cNvPr id="4608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762000"/>
            <a:ext cx="8229600" cy="56388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Compact bone appears very dense</a:t>
            </a:r>
          </a:p>
          <a:p>
            <a:pPr/>
            <a:r>
              <a:rPr lang="en-US" altLang="en-US" dirty="0"/>
              <a:t>It actually contains canals and passageways that provide access for nerves, blood vessels, and lymphatic ducts </a:t>
            </a:r>
          </a:p>
          <a:p>
            <a:pPr/>
            <a:r>
              <a:rPr lang="en-US" altLang="en-US" dirty="0"/>
              <a:t>The structural unit of compact bone is the osteon or Haversian system</a:t>
            </a:r>
          </a:p>
          <a:p>
            <a:pPr/>
            <a:r>
              <a:rPr lang="en-US" altLang="en-US" dirty="0"/>
              <a:t>Each osteon is an elongated cylinder running parallel to the long axis of the bone</a:t>
            </a:r>
          </a:p>
          <a:p>
            <a:pPr/>
            <a:r>
              <a:rPr lang="en-US" altLang="en-US" dirty="0"/>
              <a:t>Structurally each osteon represents a weight bearing pillar 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7104" name=""/>
        <p:cNvGrpSpPr>
          <a:grpSpLocks/>
        </p:cNvGrpSpPr>
        <p:nvPr/>
      </p:nvGrpSpPr>
      <p:grpSpPr>
        <a:xfrm/>
      </p:grpSpPr>
      <p:sp>
        <p:nvSpPr>
          <p:cNvPr id="4710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5334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Compact bone</a:t>
            </a:r>
          </a:p>
        </p:txBody>
      </p:sp>
      <p:pic>
        <p:nvPicPr>
          <p:cNvPr id="47107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1">
            <a:extLst/>
          </a:blip>
          <a:srcRect t="0" r="0" b="0" l="0"/>
          <a:stretch>
            <a:fillRect/>
          </a:stretch>
        </p:blipFill>
        <p:spPr>
          <a:xfrm rot="0">
            <a:off x="304800" y="873125"/>
            <a:ext cx="8610600" cy="5832475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8128" name=""/>
        <p:cNvGrpSpPr>
          <a:grpSpLocks/>
        </p:cNvGrpSpPr>
        <p:nvPr/>
      </p:nvGrpSpPr>
      <p:grpSpPr>
        <a:xfrm/>
      </p:grpSpPr>
      <p:sp>
        <p:nvSpPr>
          <p:cNvPr id="4813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8382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An Osteon </a:t>
            </a:r>
          </a:p>
        </p:txBody>
      </p:sp>
      <p:sp>
        <p:nvSpPr>
          <p:cNvPr id="4813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429000" cy="49530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Each osteon is a group of hollow tubes of bone matrix</a:t>
            </a:r>
          </a:p>
          <a:p>
            <a:pPr/>
            <a:r>
              <a:rPr lang="en-US" altLang="en-US" dirty="0"/>
              <a:t>Each matrix tube is a lamella</a:t>
            </a:r>
          </a:p>
          <a:p>
            <a:pPr/>
            <a:r>
              <a:rPr lang="en-US" altLang="en-US" dirty="0"/>
              <a:t>Collagen fibers in each layer run in opposite directions</a:t>
            </a:r>
          </a:p>
          <a:p>
            <a:pPr/>
            <a:r>
              <a:rPr lang="en-US" altLang="en-US" dirty="0"/>
              <a:t>Resists torsion stresses</a:t>
            </a:r>
          </a:p>
        </p:txBody>
      </p:sp>
      <p:pic>
        <p:nvPicPr>
          <p:cNvPr id="48132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2">
            <a:extLst/>
          </a:blip>
          <a:srcRect t="0" r="0" b="0" l="0"/>
          <a:stretch>
            <a:fillRect/>
          </a:stretch>
        </p:blipFill>
        <p:spPr>
          <a:xfrm rot="0">
            <a:off x="3748088" y="1066800"/>
            <a:ext cx="5251450" cy="55626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9152" name=""/>
        <p:cNvGrpSpPr>
          <a:grpSpLocks/>
        </p:cNvGrpSpPr>
        <p:nvPr/>
      </p:nvGrpSpPr>
      <p:grpSpPr>
        <a:xfrm/>
      </p:grpSpPr>
      <p:sp>
        <p:nvSpPr>
          <p:cNvPr id="4915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8382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An Osteon </a:t>
            </a:r>
          </a:p>
        </p:txBody>
      </p:sp>
      <p:sp>
        <p:nvSpPr>
          <p:cNvPr id="4915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429000" cy="49530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Running through the core of each osteon is the central or Haversian canal</a:t>
            </a:r>
          </a:p>
          <a:p>
            <a:pPr/>
            <a:r>
              <a:rPr lang="en-US" altLang="en-US" dirty="0"/>
              <a:t>The canal contains small blood vessels that supply the cells of the osteon</a:t>
            </a:r>
          </a:p>
        </p:txBody>
      </p:sp>
      <p:pic>
        <p:nvPicPr>
          <p:cNvPr id="49156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2">
            <a:extLst/>
          </a:blip>
          <a:srcRect t="0" r="0" b="0" l="0"/>
          <a:stretch>
            <a:fillRect/>
          </a:stretch>
        </p:blipFill>
        <p:spPr>
          <a:xfrm rot="0">
            <a:off x="3748088" y="1066800"/>
            <a:ext cx="5251450" cy="55626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0176" name=""/>
        <p:cNvGrpSpPr>
          <a:grpSpLocks/>
        </p:cNvGrpSpPr>
        <p:nvPr/>
      </p:nvGrpSpPr>
      <p:grpSpPr>
        <a:xfrm/>
      </p:grpSpPr>
      <p:sp>
        <p:nvSpPr>
          <p:cNvPr id="5017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228600" y="152400"/>
            <a:ext cx="86106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Perforating (Volkmann’s) Canal</a:t>
            </a:r>
          </a:p>
        </p:txBody>
      </p:sp>
      <p:sp>
        <p:nvSpPr>
          <p:cNvPr id="5017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0" y="1219200"/>
            <a:ext cx="2819400" cy="54102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Canals lie at right angles to long axis of bone</a:t>
            </a:r>
          </a:p>
          <a:p>
            <a:pPr/>
            <a:r>
              <a:rPr lang="en-US" altLang="en-US" dirty="0"/>
              <a:t>Connect the vascular supply of the periosteum to those of the central canal and medullary cavity</a:t>
            </a:r>
          </a:p>
        </p:txBody>
      </p:sp>
      <p:pic>
        <p:nvPicPr>
          <p:cNvPr id="5018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1">
            <a:extLst/>
          </a:blip>
          <a:srcRect t="0" r="8688" b="6414" l="19506"/>
          <a:stretch>
            <a:fillRect/>
          </a:stretch>
        </p:blipFill>
        <p:spPr>
          <a:xfrm rot="0">
            <a:off x="2895600" y="1219200"/>
            <a:ext cx="6130926" cy="54102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1200" name=""/>
        <p:cNvGrpSpPr>
          <a:grpSpLocks/>
        </p:cNvGrpSpPr>
        <p:nvPr/>
      </p:nvGrpSpPr>
      <p:grpSpPr>
        <a:xfrm/>
      </p:grpSpPr>
      <p:sp>
        <p:nvSpPr>
          <p:cNvPr id="5120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04800" y="152400"/>
            <a:ext cx="3810000" cy="533400"/>
          </a:xfrm>
          <a:ln/>
        </p:spPr>
        <p:txBody>
          <a:bodyPr wrap="square" lIns="91440" rIns="91440" tIns="45720" bIns="45720" anchor="ctr"/>
          <a:lstStyle/>
          <a:p>
            <a:pPr algn="l"/>
            <a:r>
              <a:rPr lang="en-US" altLang="en-US" dirty="0"/>
              <a:t>Compact Bone</a:t>
            </a:r>
          </a:p>
        </p:txBody>
      </p:sp>
      <p:sp>
        <p:nvSpPr>
          <p:cNvPr id="5120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990600"/>
            <a:ext cx="3505200" cy="51054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Osteocytes occupy small cavities or lacunae at the  junctions of lamellae</a:t>
            </a:r>
          </a:p>
          <a:p>
            <a:pPr/>
            <a:r>
              <a:rPr lang="en-US" altLang="en-US" dirty="0"/>
              <a:t>Fine canals called canaliculi connect the lacunae to each other and to the central canal</a:t>
            </a:r>
          </a:p>
          <a:p>
            <a:pPr/>
            <a:r>
              <a:rPr lang="en-US" altLang="en-US" dirty="0"/>
              <a:t>Canaliculi tie all the osteocytes in an osteon together</a:t>
            </a:r>
          </a:p>
        </p:txBody>
      </p:sp>
      <p:pic>
        <p:nvPicPr>
          <p:cNvPr id="5120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1">
            <a:extLst/>
          </a:blip>
          <a:srcRect t="0" r="0" b="51452" l="44096"/>
          <a:stretch>
            <a:fillRect/>
          </a:stretch>
        </p:blipFill>
        <p:spPr>
          <a:xfrm rot="0">
            <a:off x="3886200" y="1143000"/>
            <a:ext cx="5029200" cy="2957513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2224" name=""/>
        <p:cNvGrpSpPr>
          <a:grpSpLocks/>
        </p:cNvGrpSpPr>
        <p:nvPr/>
      </p:nvGrpSpPr>
      <p:grpSpPr>
        <a:xfrm/>
      </p:grpSpPr>
      <p:sp>
        <p:nvSpPr>
          <p:cNvPr id="5222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04800" y="152400"/>
            <a:ext cx="3810000" cy="533400"/>
          </a:xfrm>
          <a:ln/>
        </p:spPr>
        <p:txBody>
          <a:bodyPr wrap="square" lIns="91440" rIns="91440" tIns="45720" bIns="45720" anchor="ctr"/>
          <a:lstStyle/>
          <a:p>
            <a:pPr algn="l"/>
            <a:r>
              <a:rPr lang="en-US" altLang="en-US" dirty="0"/>
              <a:t>Spongy Bone</a:t>
            </a:r>
          </a:p>
        </p:txBody>
      </p:sp>
      <p:sp>
        <p:nvSpPr>
          <p:cNvPr id="5222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0" y="990600"/>
            <a:ext cx="3733800" cy="56388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Consisting of trabeculae </a:t>
            </a:r>
          </a:p>
          <a:p>
            <a:pPr/>
            <a:r>
              <a:rPr lang="en-US" altLang="en-US" dirty="0"/>
              <a:t>Trabeculae align along lines of stress</a:t>
            </a:r>
          </a:p>
          <a:p>
            <a:pPr/>
            <a:r>
              <a:rPr lang="en-US" altLang="en-US" dirty="0"/>
              <a:t>Function as struts of bone </a:t>
            </a:r>
          </a:p>
          <a:p>
            <a:pPr/>
            <a:r>
              <a:rPr lang="en-US" altLang="en-US" dirty="0"/>
              <a:t>Trabeculae contain irregularly arranged lamallae and osteo-cytes interconnected by canaliculi</a:t>
            </a:r>
          </a:p>
          <a:p>
            <a:pPr/>
            <a:r>
              <a:rPr lang="en-US" altLang="en-US" dirty="0"/>
              <a:t>No osteons present</a:t>
            </a:r>
          </a:p>
        </p:txBody>
      </p:sp>
      <p:pic>
        <p:nvPicPr>
          <p:cNvPr id="52228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1">
            <a:extLst/>
          </a:blip>
          <a:srcRect t="3509" r="9667" b="6416" l="19506"/>
          <a:stretch>
            <a:fillRect/>
          </a:stretch>
        </p:blipFill>
        <p:spPr>
          <a:xfrm rot="0">
            <a:off x="3733800" y="1143000"/>
            <a:ext cx="5257800" cy="4525963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3248" name=""/>
        <p:cNvGrpSpPr>
          <a:grpSpLocks/>
        </p:cNvGrpSpPr>
        <p:nvPr/>
      </p:nvGrpSpPr>
      <p:grpSpPr>
        <a:xfrm/>
      </p:grpSpPr>
      <p:sp>
        <p:nvSpPr>
          <p:cNvPr id="5325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Cells of Bone</a:t>
            </a:r>
          </a:p>
        </p:txBody>
      </p:sp>
      <p:sp>
        <p:nvSpPr>
          <p:cNvPr id="5325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1600200"/>
            <a:ext cx="8229600" cy="4525963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Osteoblasts – bone-forming cells</a:t>
            </a:r>
          </a:p>
          <a:p>
            <a:pPr/>
            <a:r>
              <a:rPr lang="en-US" altLang="en-US" dirty="0"/>
              <a:t>Osteocytes – mature bone cells</a:t>
            </a:r>
          </a:p>
          <a:p>
            <a:pPr/>
            <a:r>
              <a:rPr lang="en-US" altLang="en-US" dirty="0"/>
              <a:t>Osteoclasts – large cells that resorb or break down bone matrix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4272" name=""/>
        <p:cNvGrpSpPr>
          <a:grpSpLocks/>
        </p:cNvGrpSpPr>
        <p:nvPr/>
      </p:nvGrpSpPr>
      <p:grpSpPr>
        <a:xfrm/>
      </p:grpSpPr>
      <p:sp>
        <p:nvSpPr>
          <p:cNvPr id="5427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Chemical Composition of Bone: Organic</a:t>
            </a:r>
          </a:p>
        </p:txBody>
      </p:sp>
      <p:sp>
        <p:nvSpPr>
          <p:cNvPr id="5427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1600200"/>
            <a:ext cx="8229600" cy="4525963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Osteoid – unmineralized bone matrix composed of proteoglycans, glycoproteins, and collagen</a:t>
            </a:r>
          </a:p>
          <a:p>
            <a:pPr lvl="2">
              <a:buClr>
                <a:srgbClr val="ff0000"/>
              </a:buClr>
              <a:buSzPct val="65000"/>
              <a:buFont charset="2" typeface="Wingdings"/>
              <a:buChar char="n"/>
            </a:pPr>
            <a:r>
              <a:rPr lang="en-US" altLang="en-US" dirty="0"/>
              <a:t>Osteoid makes up 1/3 of the matrix</a:t>
            </a:r>
          </a:p>
          <a:p>
            <a:pPr lvl="2">
              <a:buClr>
                <a:srgbClr val="ff0000"/>
              </a:buClr>
              <a:buSzPct val="65000"/>
              <a:buFont charset="2" typeface="Wingdings"/>
              <a:buChar char="n"/>
            </a:pPr>
            <a:r>
              <a:rPr lang="en-US" altLang="en-US" dirty="0"/>
              <a:t>These components, particularly collagen contribute to the flexibility and tensile strength of bone to resist stretching and twisting</a:t>
            </a:r>
          </a:p>
          <a:p>
            <a:pPr/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1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921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922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sz="4000" dirty="0"/>
              <a:t/>
            </a:r>
            <a:br/>
            <a:r>
              <a:rPr lang="en-US" altLang="en-US" sz="4000" dirty="0"/>
              <a:t>Basic structure, type &amp; location </a:t>
            </a:r>
          </a:p>
        </p:txBody>
      </p:sp>
      <p:sp>
        <p:nvSpPr>
          <p:cNvPr id="922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90600"/>
            <a:ext cx="7772400" cy="51054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There are three types of cartilage tissue: hyaline, elastic, and fibrocartilage</a:t>
            </a:r>
          </a:p>
          <a:p>
            <a:pPr/>
            <a:r>
              <a:rPr lang="en-US" altLang="en-US" dirty="0"/>
              <a:t>Each contains a matrix of jellylike ground substance and fibers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5296" name=""/>
        <p:cNvGrpSpPr>
          <a:grpSpLocks/>
        </p:cNvGrpSpPr>
        <p:nvPr/>
      </p:nvGrpSpPr>
      <p:grpSpPr>
        <a:xfrm/>
      </p:grpSpPr>
      <p:sp>
        <p:nvSpPr>
          <p:cNvPr id="5529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Chemical Composition of Bone: Inorganic</a:t>
            </a:r>
          </a:p>
        </p:txBody>
      </p:sp>
      <p:sp>
        <p:nvSpPr>
          <p:cNvPr id="5529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1600200"/>
            <a:ext cx="8229600" cy="4525963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sz="2800" dirty="0"/>
              <a:t>Hydroxyapatites, or mineral salts</a:t>
            </a:r>
          </a:p>
          <a:p>
            <a:pPr lvl="1"/>
            <a:r>
              <a:rPr lang="en-US" altLang="en-US" dirty="0"/>
              <a:t>Sixty-five percent of bone by mass</a:t>
            </a:r>
          </a:p>
          <a:p>
            <a:pPr lvl="1"/>
            <a:r>
              <a:rPr lang="en-US" altLang="en-US" dirty="0"/>
              <a:t>Mainly calcium phosphates</a:t>
            </a:r>
          </a:p>
          <a:p>
            <a:pPr/>
            <a:r>
              <a:rPr lang="en-US" altLang="en-US" sz="2800" dirty="0"/>
              <a:t>Tiny crystals of calcium salts are deposited in and around the collagen fibers of the extracellular matrix</a:t>
            </a:r>
          </a:p>
          <a:p>
            <a:pPr/>
            <a:r>
              <a:rPr lang="en-US" altLang="en-US" sz="2800" dirty="0"/>
              <a:t>The crystals are exceptionally hard and resist compression</a:t>
            </a:r>
          </a:p>
          <a:p>
            <a:pPr lvl="1"/>
            <a:r>
              <a:rPr lang="en-US" altLang="en-US" dirty="0"/>
              <a:t>Responsible for bone hardness and its resistance to compression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6320" name=""/>
        <p:cNvGrpSpPr>
          <a:grpSpLocks/>
        </p:cNvGrpSpPr>
        <p:nvPr/>
      </p:nvGrpSpPr>
      <p:grpSpPr>
        <a:xfrm/>
      </p:grpSpPr>
      <p:sp>
        <p:nvSpPr>
          <p:cNvPr id="5632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5334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Bone Markings</a:t>
            </a:r>
          </a:p>
        </p:txBody>
      </p:sp>
      <p:sp>
        <p:nvSpPr>
          <p:cNvPr id="5632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762000"/>
            <a:ext cx="7772400" cy="57912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Bones are shaped by the tissues that act upon and around them</a:t>
            </a:r>
          </a:p>
          <a:p>
            <a:pPr/>
            <a:r>
              <a:rPr lang="en-US" altLang="en-US" dirty="0"/>
              <a:t>Bones display bulges, depressions and holes which serve as sites of muscle, ligament and tendon attachment, points of articulation, or as conduits for blood vessels and nerves</a:t>
            </a:r>
          </a:p>
          <a:p>
            <a:pPr/>
            <a:r>
              <a:rPr lang="en-US" altLang="en-US" dirty="0"/>
              <a:t>Projections from the bone surface include heads, trochanters, spines, and others</a:t>
            </a:r>
          </a:p>
          <a:p>
            <a:pPr/>
            <a:r>
              <a:rPr lang="en-US" altLang="en-US" dirty="0"/>
              <a:t>Depressions include fossae, sinuses, foramina, and grooves 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7344" name=""/>
        <p:cNvGrpSpPr>
          <a:grpSpLocks/>
        </p:cNvGrpSpPr>
        <p:nvPr/>
      </p:nvGrpSpPr>
      <p:grpSpPr>
        <a:xfrm/>
      </p:grpSpPr>
      <p:sp>
        <p:nvSpPr>
          <p:cNvPr id="5734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5734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5734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2667000" cy="1600200"/>
          </a:xfrm>
          <a:ln/>
        </p:spPr>
        <p:txBody>
          <a:bodyPr wrap="square" lIns="91440" rIns="91440" tIns="45720" bIns="45720" anchor="ctr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5734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981200"/>
            <a:ext cx="3505200" cy="41148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Tuberosity - a large rounded projection which may be roughened</a:t>
            </a:r>
          </a:p>
          <a:p>
            <a:pPr lvl="1"/>
            <a:r>
              <a:rPr lang="en-US" altLang="en-US" dirty="0"/>
              <a:t>tibial tuberosity</a:t>
            </a:r>
          </a:p>
        </p:txBody>
      </p:sp>
      <p:pic>
        <p:nvPicPr>
          <p:cNvPr id="5735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3">
            <a:extLst/>
          </a:blip>
          <a:srcRect t="0" r="49061" b="0" l="0"/>
          <a:stretch>
            <a:fillRect/>
          </a:stretch>
        </p:blipFill>
        <p:spPr>
          <a:xfrm rot="0">
            <a:off x="3910013" y="304800"/>
            <a:ext cx="4751387" cy="6019800"/>
          </a:xfrm>
          <a:prstGeom prst="rect">
            <a:avLst/>
          </a:prstGeom>
          <a:ln/>
        </p:spPr>
      </p:pic>
      <p:sp>
        <p:nvSpPr>
          <p:cNvPr id="57351" name=""/>
          <p:cNvSpPr>
            <a:spLocks noChangeAspect="0"/>
          </p:cNvSpPr>
          <p:nvPr/>
        </p:nvSpPr>
        <p:spPr>
          <a:xfrm>
            <a:off x="7543800" y="1524000"/>
            <a:ext cx="990600" cy="5334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8368" name=""/>
        <p:cNvGrpSpPr>
          <a:grpSpLocks/>
        </p:cNvGrpSpPr>
        <p:nvPr/>
      </p:nvGrpSpPr>
      <p:grpSpPr>
        <a:xfrm/>
      </p:grpSpPr>
      <p:sp>
        <p:nvSpPr>
          <p:cNvPr id="5837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5837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5837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38862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5837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295400"/>
            <a:ext cx="3352800" cy="48006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Crest - A narrow ridge of bone; usually prominent</a:t>
            </a:r>
          </a:p>
          <a:p>
            <a:pPr lvl="1"/>
            <a:r>
              <a:rPr lang="en-US" altLang="en-US" dirty="0"/>
              <a:t>Crest of the ilium</a:t>
            </a:r>
          </a:p>
        </p:txBody>
      </p:sp>
      <p:pic>
        <p:nvPicPr>
          <p:cNvPr id="5837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4">
            <a:extLst/>
          </a:blip>
          <a:srcRect t="2511" r="3671" b="0" l="3697"/>
          <a:stretch>
            <a:fillRect/>
          </a:stretch>
        </p:blipFill>
        <p:spPr>
          <a:xfrm rot="0">
            <a:off x="3581400" y="1736725"/>
            <a:ext cx="5257800" cy="4070350"/>
          </a:xfrm>
          <a:prstGeom prst="rect">
            <a:avLst/>
          </a:prstGeom>
          <a:noFill/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9392" name=""/>
        <p:cNvGrpSpPr>
          <a:grpSpLocks/>
        </p:cNvGrpSpPr>
        <p:nvPr/>
      </p:nvGrpSpPr>
      <p:grpSpPr>
        <a:xfrm/>
      </p:grpSpPr>
      <p:sp>
        <p:nvSpPr>
          <p:cNvPr id="5939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5939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5939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228600" y="152400"/>
            <a:ext cx="3886200" cy="7620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5939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066800"/>
            <a:ext cx="3429000" cy="50292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Trochanter - A very large, blunt, irregularly shaped process</a:t>
            </a:r>
          </a:p>
          <a:p>
            <a:pPr lvl="1"/>
            <a:r>
              <a:rPr lang="en-US" altLang="en-US" dirty="0"/>
              <a:t>Greater trochanter of femur</a:t>
            </a:r>
          </a:p>
        </p:txBody>
      </p:sp>
      <p:pic>
        <p:nvPicPr>
          <p:cNvPr id="59398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5">
            <a:extLst/>
          </a:blip>
          <a:srcRect t="0" r="0" b="0" l="48748"/>
          <a:stretch>
            <a:fillRect/>
          </a:stretch>
        </p:blipFill>
        <p:spPr>
          <a:xfrm rot="0">
            <a:off x="4745038" y="228600"/>
            <a:ext cx="3767138" cy="6324600"/>
          </a:xfrm>
          <a:prstGeom prst="rect">
            <a:avLst/>
          </a:prstGeom>
          <a:ln/>
        </p:spPr>
      </p:pic>
      <p:sp>
        <p:nvSpPr>
          <p:cNvPr id="59399" name=""/>
          <p:cNvSpPr>
            <a:spLocks noChangeAspect="0"/>
          </p:cNvSpPr>
          <p:nvPr/>
        </p:nvSpPr>
        <p:spPr>
          <a:xfrm>
            <a:off x="6934200" y="533400"/>
            <a:ext cx="1143000" cy="6096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0416" name=""/>
        <p:cNvGrpSpPr>
          <a:grpSpLocks/>
        </p:cNvGrpSpPr>
        <p:nvPr/>
      </p:nvGrpSpPr>
      <p:grpSpPr>
        <a:xfrm/>
      </p:grpSpPr>
      <p:sp>
        <p:nvSpPr>
          <p:cNvPr id="6041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041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042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148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042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066800"/>
            <a:ext cx="3505200" cy="50292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Line - Narrow ridge of bone; less prominent than a crest</a:t>
            </a:r>
          </a:p>
          <a:p>
            <a:pPr lvl="1"/>
            <a:r>
              <a:rPr lang="en-US" altLang="en-US" dirty="0"/>
              <a:t>Intertrochanteric line</a:t>
            </a:r>
          </a:p>
        </p:txBody>
      </p:sp>
      <p:pic>
        <p:nvPicPr>
          <p:cNvPr id="60422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5">
            <a:extLst/>
          </a:blip>
          <a:srcRect t="0" r="46249" b="0" l="0"/>
          <a:stretch>
            <a:fillRect/>
          </a:stretch>
        </p:blipFill>
        <p:spPr>
          <a:xfrm rot="0">
            <a:off x="4552950" y="228600"/>
            <a:ext cx="3998912" cy="6400800"/>
          </a:xfrm>
          <a:prstGeom prst="rect">
            <a:avLst/>
          </a:prstGeom>
          <a:noFill/>
          <a:ln/>
        </p:spPr>
      </p:pic>
      <p:sp>
        <p:nvSpPr>
          <p:cNvPr id="60423" name=""/>
          <p:cNvSpPr>
            <a:spLocks noChangeAspect="0"/>
          </p:cNvSpPr>
          <p:nvPr/>
        </p:nvSpPr>
        <p:spPr>
          <a:xfrm>
            <a:off x="4800600" y="1371600"/>
            <a:ext cx="1676400" cy="6096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1440" name=""/>
        <p:cNvGrpSpPr>
          <a:grpSpLocks/>
        </p:cNvGrpSpPr>
        <p:nvPr/>
      </p:nvGrpSpPr>
      <p:grpSpPr>
        <a:xfrm/>
      </p:grpSpPr>
      <p:sp>
        <p:nvSpPr>
          <p:cNvPr id="6144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144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144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148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144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228600" y="990600"/>
            <a:ext cx="3429000" cy="51054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Tubercle - Small rounded projection or process</a:t>
            </a:r>
          </a:p>
          <a:p>
            <a:pPr lvl="1"/>
            <a:r>
              <a:rPr lang="en-US" altLang="en-US" dirty="0"/>
              <a:t>adductor tubercle</a:t>
            </a:r>
          </a:p>
        </p:txBody>
      </p:sp>
      <p:pic>
        <p:nvPicPr>
          <p:cNvPr id="61446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5">
            <a:extLst/>
          </a:blip>
          <a:srcRect t="0" r="46249" b="0" l="0"/>
          <a:stretch>
            <a:fillRect/>
          </a:stretch>
        </p:blipFill>
        <p:spPr>
          <a:xfrm rot="0">
            <a:off x="4591050" y="304800"/>
            <a:ext cx="3998912" cy="6400800"/>
          </a:xfrm>
          <a:prstGeom prst="rect">
            <a:avLst/>
          </a:prstGeom>
          <a:ln/>
        </p:spPr>
      </p:pic>
      <p:sp>
        <p:nvSpPr>
          <p:cNvPr id="61447" name=""/>
          <p:cNvSpPr>
            <a:spLocks noChangeAspect="0"/>
          </p:cNvSpPr>
          <p:nvPr/>
        </p:nvSpPr>
        <p:spPr>
          <a:xfrm>
            <a:off x="7391400" y="4343400"/>
            <a:ext cx="990600" cy="5334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2464" name=""/>
        <p:cNvGrpSpPr>
          <a:grpSpLocks/>
        </p:cNvGrpSpPr>
        <p:nvPr/>
      </p:nvGrpSpPr>
      <p:grpSpPr>
        <a:xfrm/>
      </p:grpSpPr>
      <p:sp>
        <p:nvSpPr>
          <p:cNvPr id="6246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246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246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3962400" cy="8382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246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429000" cy="49530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Epicondyle - raised area on or above a condyle</a:t>
            </a:r>
          </a:p>
          <a:p>
            <a:pPr lvl="1"/>
            <a:r>
              <a:rPr lang="en-US" altLang="en-US" dirty="0"/>
              <a:t>medial epicondyle of the humerous</a:t>
            </a:r>
          </a:p>
        </p:txBody>
      </p:sp>
      <p:pic>
        <p:nvPicPr>
          <p:cNvPr id="6247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6">
            <a:extLst/>
          </a:blip>
          <a:srcRect t="0" r="54687" b="0" l="0"/>
          <a:stretch>
            <a:fillRect/>
          </a:stretch>
        </p:blipFill>
        <p:spPr>
          <a:xfrm rot="0">
            <a:off x="4435475" y="381000"/>
            <a:ext cx="4387851" cy="6248400"/>
          </a:xfrm>
          <a:prstGeom prst="rect">
            <a:avLst/>
          </a:prstGeom>
          <a:ln/>
        </p:spPr>
      </p:pic>
      <p:sp>
        <p:nvSpPr>
          <p:cNvPr id="62471" name=""/>
          <p:cNvSpPr>
            <a:spLocks noChangeAspect="0"/>
          </p:cNvSpPr>
          <p:nvPr/>
        </p:nvSpPr>
        <p:spPr>
          <a:xfrm>
            <a:off x="7696200" y="5181600"/>
            <a:ext cx="1066800" cy="5334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3488" name=""/>
        <p:cNvGrpSpPr>
          <a:grpSpLocks/>
        </p:cNvGrpSpPr>
        <p:nvPr/>
      </p:nvGrpSpPr>
      <p:grpSpPr>
        <a:xfrm/>
      </p:grpSpPr>
      <p:sp>
        <p:nvSpPr>
          <p:cNvPr id="6349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349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349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228600"/>
            <a:ext cx="4191000" cy="7620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349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219200"/>
            <a:ext cx="3505200" cy="48768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Spine - A sharp, slender, often pointed projection</a:t>
            </a:r>
          </a:p>
          <a:p>
            <a:pPr lvl="1"/>
            <a:r>
              <a:rPr lang="en-US" altLang="en-US" dirty="0"/>
              <a:t>Spinous process of vertebrae</a:t>
            </a:r>
          </a:p>
        </p:txBody>
      </p:sp>
      <p:pic>
        <p:nvPicPr>
          <p:cNvPr id="6349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7">
            <a:extLst/>
          </a:blip>
          <a:srcRect t="0" r="0" b="0" l="0"/>
          <a:stretch>
            <a:fillRect/>
          </a:stretch>
        </p:blipFill>
        <p:spPr>
          <a:xfrm rot="0">
            <a:off x="3810000" y="1371600"/>
            <a:ext cx="5105400" cy="4086225"/>
          </a:xfrm>
          <a:prstGeom prst="rect">
            <a:avLst/>
          </a:prstGeom>
          <a:ln/>
        </p:spPr>
      </p:pic>
      <p:sp>
        <p:nvSpPr>
          <p:cNvPr id="63495" name=""/>
          <p:cNvSpPr>
            <a:spLocks noChangeAspect="0"/>
          </p:cNvSpPr>
          <p:nvPr/>
        </p:nvSpPr>
        <p:spPr>
          <a:xfrm>
            <a:off x="7924800" y="1752600"/>
            <a:ext cx="914400" cy="5334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4512" name=""/>
        <p:cNvGrpSpPr>
          <a:grpSpLocks/>
        </p:cNvGrpSpPr>
        <p:nvPr/>
      </p:nvGrpSpPr>
      <p:grpSpPr>
        <a:xfrm/>
      </p:grpSpPr>
      <p:sp>
        <p:nvSpPr>
          <p:cNvPr id="6451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451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451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148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451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990600"/>
            <a:ext cx="3429000" cy="51054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Head - Bony expansion carried on a narrow neck</a:t>
            </a:r>
          </a:p>
          <a:p>
            <a:pPr lvl="1"/>
            <a:r>
              <a:rPr lang="en-US" altLang="en-US" dirty="0"/>
              <a:t>head of the humerus</a:t>
            </a:r>
          </a:p>
        </p:txBody>
      </p:sp>
      <p:pic>
        <p:nvPicPr>
          <p:cNvPr id="64518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6">
            <a:extLst/>
          </a:blip>
          <a:srcRect t="0" r="24687" b="0" l="33123"/>
          <a:stretch>
            <a:fillRect/>
          </a:stretch>
        </p:blipFill>
        <p:spPr>
          <a:xfrm rot="0">
            <a:off x="4435475" y="152400"/>
            <a:ext cx="4233863" cy="6477000"/>
          </a:xfrm>
          <a:prstGeom prst="rect">
            <a:avLst/>
          </a:prstGeom>
          <a:ln/>
        </p:spPr>
      </p:pic>
      <p:sp>
        <p:nvSpPr>
          <p:cNvPr id="64519" name=""/>
          <p:cNvSpPr>
            <a:spLocks noChangeAspect="0"/>
          </p:cNvSpPr>
          <p:nvPr/>
        </p:nvSpPr>
        <p:spPr>
          <a:xfrm>
            <a:off x="4495800" y="457200"/>
            <a:ext cx="990600" cy="6096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228600"/>
            <a:ext cx="2438400" cy="609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4000" dirty="0"/>
              <a:t/>
            </a:r>
            <a:br/>
            <a:r>
              <a:rPr lang="en-US" altLang="en-US" sz="3600" dirty="0"/>
              <a:t>Cartilages</a:t>
            </a:r>
          </a:p>
        </p:txBody>
      </p:sp>
      <p:pic>
        <p:nvPicPr>
          <p:cNvPr id="10243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">
            <a:extLst/>
          </a:blip>
          <a:srcRect t="0" r="0" b="0" l="0"/>
          <a:stretch>
            <a:fillRect/>
          </a:stretch>
        </p:blipFill>
        <p:spPr>
          <a:xfrm rot="0">
            <a:off x="2514600" y="152400"/>
            <a:ext cx="6172200" cy="65532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5536" name=""/>
        <p:cNvGrpSpPr>
          <a:grpSpLocks/>
        </p:cNvGrpSpPr>
        <p:nvPr/>
      </p:nvGrpSpPr>
      <p:grpSpPr>
        <a:xfrm/>
      </p:grpSpPr>
      <p:sp>
        <p:nvSpPr>
          <p:cNvPr id="6553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553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554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228600"/>
            <a:ext cx="7772400" cy="8382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Bone Markings</a:t>
            </a:r>
          </a:p>
        </p:txBody>
      </p:sp>
      <p:sp>
        <p:nvSpPr>
          <p:cNvPr id="6554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685800" y="1371600"/>
            <a:ext cx="7772400" cy="12954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Facet - Smooth, nearly flat articular surface</a:t>
            </a:r>
          </a:p>
          <a:p>
            <a:pPr lvl="1"/>
            <a:r>
              <a:rPr lang="en-US" altLang="en-US" dirty="0"/>
              <a:t>facet on transverse process of thoracic vertebrae </a:t>
            </a:r>
          </a:p>
        </p:txBody>
      </p:sp>
      <p:pic>
        <p:nvPicPr>
          <p:cNvPr id="65542" name=""/>
          <p:cNvPicPr>
            <a:picLocks noGrp="1" noChangeAspect="1"/>
          </p:cNvPicPr>
          <p:nvPr>
            <p:ph type="obj" sz="half" idx="4294967295"/>
          </p:nvPr>
        </p:nvPicPr>
        <p:blipFill>
          <a:blip r:embed="rID18">
            <a:extLst/>
          </a:blip>
          <a:srcRect t="11271" r="0" b="63734" l="0"/>
          <a:stretch>
            <a:fillRect/>
          </a:stretch>
        </p:blipFill>
        <p:spPr>
          <a:xfrm rot="0">
            <a:off x="228600" y="2895600"/>
            <a:ext cx="8686800" cy="1828800"/>
          </a:xfrm>
          <a:prstGeom prst="rect">
            <a:avLst/>
          </a:prstGeom>
          <a:ln/>
        </p:spPr>
      </p:pic>
      <p:sp>
        <p:nvSpPr>
          <p:cNvPr id="65543" name=""/>
          <p:cNvSpPr>
            <a:spLocks noChangeAspect="0"/>
          </p:cNvSpPr>
          <p:nvPr/>
        </p:nvSpPr>
        <p:spPr>
          <a:xfrm>
            <a:off x="1219200" y="3962400"/>
            <a:ext cx="1066800" cy="4572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5544" name=""/>
          <p:cNvSpPr txBox="1">
            <a:spLocks noChangeAspect="0"/>
          </p:cNvSpPr>
          <p:nvPr/>
        </p:nvSpPr>
        <p:spPr>
          <a:xfrm>
            <a:off x="1279525" y="3927475"/>
            <a:ext cx="8429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charset="0" typeface="Times New Roman"/>
              </a:rPr>
              <a:t>Facet</a:t>
            </a:r>
          </a:p>
        </p:txBody>
      </p:sp>
      <p:sp>
        <p:nvSpPr>
          <p:cNvPr id="65545" name=""/>
          <p:cNvSpPr>
            <a:spLocks noChangeAspect="0"/>
          </p:cNvSpPr>
          <p:nvPr/>
        </p:nvSpPr>
        <p:spPr>
          <a:xfrm flipV="1">
            <a:off x="2286000" y="3657600"/>
            <a:ext cx="1676400" cy="533400"/>
          </a:xfrm>
          <a:prstGeom prst="line">
            <a:avLst/>
          </a:prstGeom>
          <a:noFill/>
          <a:ln w="12700">
            <a:solidFill>
              <a:srgbClr val="000000"/>
            </a:solidFill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6560" name=""/>
        <p:cNvGrpSpPr>
          <a:grpSpLocks/>
        </p:cNvGrpSpPr>
        <p:nvPr/>
      </p:nvGrpSpPr>
      <p:grpSpPr>
        <a:xfrm/>
      </p:grpSpPr>
      <p:sp>
        <p:nvSpPr>
          <p:cNvPr id="6656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656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656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148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656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990600"/>
            <a:ext cx="3505200" cy="51054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Condyle - Rounded articular projection</a:t>
            </a:r>
          </a:p>
          <a:p>
            <a:pPr lvl="1"/>
            <a:r>
              <a:rPr lang="en-US" altLang="en-US" dirty="0"/>
              <a:t>lateral condyle of femur</a:t>
            </a:r>
          </a:p>
        </p:txBody>
      </p:sp>
      <p:pic>
        <p:nvPicPr>
          <p:cNvPr id="66566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5">
            <a:extLst/>
          </a:blip>
          <a:srcRect t="0" r="0" b="0" l="36248"/>
          <a:stretch>
            <a:fillRect/>
          </a:stretch>
        </p:blipFill>
        <p:spPr>
          <a:xfrm rot="0">
            <a:off x="4181475" y="228600"/>
            <a:ext cx="4741863" cy="6400800"/>
          </a:xfrm>
          <a:prstGeom prst="rect">
            <a:avLst/>
          </a:prstGeom>
          <a:ln/>
        </p:spPr>
      </p:pic>
      <p:sp>
        <p:nvSpPr>
          <p:cNvPr id="66567" name=""/>
          <p:cNvSpPr>
            <a:spLocks noChangeAspect="0"/>
          </p:cNvSpPr>
          <p:nvPr/>
        </p:nvSpPr>
        <p:spPr>
          <a:xfrm>
            <a:off x="7391400" y="3886200"/>
            <a:ext cx="914400" cy="6858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7584" name=""/>
        <p:cNvGrpSpPr>
          <a:grpSpLocks/>
        </p:cNvGrpSpPr>
        <p:nvPr/>
      </p:nvGrpSpPr>
      <p:grpSpPr>
        <a:xfrm/>
      </p:grpSpPr>
      <p:sp>
        <p:nvSpPr>
          <p:cNvPr id="6758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758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758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14800" cy="7620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758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066800"/>
            <a:ext cx="3429000" cy="50292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Ramus - Armlike bar of bone</a:t>
            </a:r>
          </a:p>
          <a:p>
            <a:pPr lvl="1"/>
            <a:r>
              <a:rPr lang="en-US" altLang="en-US" dirty="0"/>
              <a:t>ramus of the pubis</a:t>
            </a:r>
          </a:p>
        </p:txBody>
      </p:sp>
      <p:pic>
        <p:nvPicPr>
          <p:cNvPr id="6759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4">
            <a:extLst/>
          </a:blip>
          <a:srcRect t="2511" r="3671" b="0" l="3697"/>
          <a:stretch>
            <a:fillRect/>
          </a:stretch>
        </p:blipFill>
        <p:spPr>
          <a:xfrm rot="0">
            <a:off x="3962400" y="1930400"/>
            <a:ext cx="4953000" cy="3833813"/>
          </a:xfrm>
          <a:prstGeom prst="rect">
            <a:avLst/>
          </a:prstGeom>
          <a:noFill/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8608" name=""/>
        <p:cNvGrpSpPr>
          <a:grpSpLocks/>
        </p:cNvGrpSpPr>
        <p:nvPr/>
      </p:nvGrpSpPr>
      <p:grpSpPr>
        <a:xfrm/>
      </p:grpSpPr>
      <p:sp>
        <p:nvSpPr>
          <p:cNvPr id="6861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861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861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14800" cy="7620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861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0" y="1143000"/>
            <a:ext cx="3581400" cy="49530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Meatus - canal-like passageway</a:t>
            </a:r>
          </a:p>
          <a:p>
            <a:pPr lvl="1"/>
            <a:r>
              <a:rPr lang="en-US" altLang="en-US" dirty="0"/>
              <a:t>External auditory meatus</a:t>
            </a:r>
          </a:p>
        </p:txBody>
      </p:sp>
      <p:pic>
        <p:nvPicPr>
          <p:cNvPr id="6861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9">
            <a:extLst/>
          </a:blip>
          <a:srcRect t="0" r="2568" b="0" l="1380"/>
          <a:stretch>
            <a:fillRect/>
          </a:stretch>
        </p:blipFill>
        <p:spPr>
          <a:xfrm rot="0">
            <a:off x="3429000" y="1066800"/>
            <a:ext cx="5562600" cy="4727575"/>
          </a:xfrm>
          <a:prstGeom prst="rect">
            <a:avLst/>
          </a:prstGeom>
          <a:ln/>
        </p:spPr>
      </p:pic>
      <p:sp>
        <p:nvSpPr>
          <p:cNvPr id="68615" name=""/>
          <p:cNvSpPr>
            <a:spLocks noChangeAspect="0"/>
          </p:cNvSpPr>
          <p:nvPr/>
        </p:nvSpPr>
        <p:spPr>
          <a:xfrm>
            <a:off x="3505200" y="4495800"/>
            <a:ext cx="1371600" cy="4572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9632" name=""/>
        <p:cNvGrpSpPr>
          <a:grpSpLocks/>
        </p:cNvGrpSpPr>
        <p:nvPr/>
      </p:nvGrpSpPr>
      <p:grpSpPr>
        <a:xfrm/>
      </p:grpSpPr>
      <p:sp>
        <p:nvSpPr>
          <p:cNvPr id="6963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963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6963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148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6963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066800"/>
            <a:ext cx="3429000" cy="50292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Sinus - Cavity within a bone, filled with air and lined with mucous membrane</a:t>
            </a:r>
          </a:p>
          <a:p>
            <a:pPr lvl="1"/>
            <a:r>
              <a:rPr lang="en-US" altLang="en-US" dirty="0"/>
              <a:t>nasal sinus</a:t>
            </a:r>
          </a:p>
        </p:txBody>
      </p:sp>
      <p:pic>
        <p:nvPicPr>
          <p:cNvPr id="69638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0">
            <a:extLst/>
          </a:blip>
          <a:srcRect t="0" r="0" b="0" l="0"/>
          <a:stretch>
            <a:fillRect/>
          </a:stretch>
        </p:blipFill>
        <p:spPr>
          <a:xfrm rot="0">
            <a:off x="4038600" y="1017588"/>
            <a:ext cx="4953000" cy="5354637"/>
          </a:xfrm>
          <a:prstGeom prst="rect">
            <a:avLst/>
          </a:prstGeom>
          <a:ln/>
        </p:spPr>
      </p:pic>
      <p:sp>
        <p:nvSpPr>
          <p:cNvPr id="69639" name=""/>
          <p:cNvSpPr>
            <a:spLocks noChangeAspect="0"/>
          </p:cNvSpPr>
          <p:nvPr/>
        </p:nvSpPr>
        <p:spPr>
          <a:xfrm>
            <a:off x="4191000" y="5181600"/>
            <a:ext cx="1447800" cy="3810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0656" name=""/>
        <p:cNvGrpSpPr>
          <a:grpSpLocks/>
        </p:cNvGrpSpPr>
        <p:nvPr/>
      </p:nvGrpSpPr>
      <p:grpSpPr>
        <a:xfrm/>
      </p:grpSpPr>
      <p:sp>
        <p:nvSpPr>
          <p:cNvPr id="70658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0659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066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91000" cy="8382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7066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429000" cy="49530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Fossa - Shallow, basinlike depression in a bone often serving as an articular surface</a:t>
            </a:r>
          </a:p>
          <a:p>
            <a:pPr lvl="1"/>
            <a:r>
              <a:rPr lang="en-US" altLang="en-US" dirty="0"/>
              <a:t>Olecranon fossa</a:t>
            </a:r>
          </a:p>
        </p:txBody>
      </p:sp>
      <p:pic>
        <p:nvPicPr>
          <p:cNvPr id="70662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6">
            <a:extLst/>
          </a:blip>
          <a:srcRect t="0" r="26562" b="0" l="33123"/>
          <a:stretch>
            <a:fillRect/>
          </a:stretch>
        </p:blipFill>
        <p:spPr>
          <a:xfrm rot="0">
            <a:off x="4524375" y="304800"/>
            <a:ext cx="3903663" cy="6248400"/>
          </a:xfrm>
          <a:prstGeom prst="rect">
            <a:avLst/>
          </a:prstGeom>
          <a:noFill/>
          <a:ln/>
        </p:spPr>
      </p:pic>
      <p:sp>
        <p:nvSpPr>
          <p:cNvPr id="70663" name=""/>
          <p:cNvSpPr>
            <a:spLocks noChangeAspect="0"/>
          </p:cNvSpPr>
          <p:nvPr/>
        </p:nvSpPr>
        <p:spPr>
          <a:xfrm>
            <a:off x="4572000" y="4572000"/>
            <a:ext cx="1143000" cy="5334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0" name=""/>
        <p:cNvGrpSpPr>
          <a:grpSpLocks/>
        </p:cNvGrpSpPr>
        <p:nvPr/>
      </p:nvGrpSpPr>
      <p:grpSpPr>
        <a:xfrm/>
      </p:grpSpPr>
      <p:sp>
        <p:nvSpPr>
          <p:cNvPr id="7168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168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168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228600"/>
            <a:ext cx="41910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7168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228600" y="1143000"/>
            <a:ext cx="3276600" cy="49530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Groove - a narrow furrow in the surface of the bone</a:t>
            </a:r>
          </a:p>
          <a:p>
            <a:pPr lvl="1"/>
            <a:r>
              <a:rPr lang="en-US" altLang="en-US" dirty="0"/>
              <a:t>radial groove</a:t>
            </a:r>
          </a:p>
        </p:txBody>
      </p:sp>
      <p:pic>
        <p:nvPicPr>
          <p:cNvPr id="71686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16">
            <a:extLst/>
          </a:blip>
          <a:srcRect t="0" r="26562" b="0" l="33123"/>
          <a:stretch>
            <a:fillRect/>
          </a:stretch>
        </p:blipFill>
        <p:spPr>
          <a:xfrm rot="0">
            <a:off x="4614863" y="228600"/>
            <a:ext cx="3951287" cy="6324600"/>
          </a:xfrm>
          <a:prstGeom prst="rect">
            <a:avLst/>
          </a:prstGeom>
          <a:ln/>
        </p:spPr>
      </p:pic>
      <p:sp>
        <p:nvSpPr>
          <p:cNvPr id="71687" name=""/>
          <p:cNvSpPr>
            <a:spLocks noChangeAspect="0"/>
          </p:cNvSpPr>
          <p:nvPr/>
        </p:nvSpPr>
        <p:spPr>
          <a:xfrm>
            <a:off x="4648200" y="2438400"/>
            <a:ext cx="838200" cy="6096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2704" name=""/>
        <p:cNvGrpSpPr>
          <a:grpSpLocks/>
        </p:cNvGrpSpPr>
        <p:nvPr/>
      </p:nvGrpSpPr>
      <p:grpSpPr>
        <a:xfrm/>
      </p:grpSpPr>
      <p:sp>
        <p:nvSpPr>
          <p:cNvPr id="7270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270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270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4191000" cy="762000"/>
          </a:xfrm>
          <a:noFill/>
          <a:ln/>
        </p:spPr>
        <p:txBody>
          <a:bodyPr wrap="square" lIns="91440" rIns="91440" tIns="45720" bIns="45720" anchor="b" anchorCtr="false"/>
          <a:lstStyle/>
          <a:p>
            <a:pPr algn="l"/>
            <a:r>
              <a:rPr lang="en-US" altLang="en-US" dirty="0"/>
              <a:t>Bone Markings</a:t>
            </a:r>
          </a:p>
        </p:txBody>
      </p:sp>
      <p:sp>
        <p:nvSpPr>
          <p:cNvPr id="7270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990600"/>
            <a:ext cx="3429000" cy="5105400"/>
          </a:xfrm>
          <a:noFill/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Fissure - Narrow, slitlike opening</a:t>
            </a:r>
          </a:p>
        </p:txBody>
      </p:sp>
      <p:pic>
        <p:nvPicPr>
          <p:cNvPr id="7271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1">
            <a:extLst/>
          </a:blip>
          <a:srcRect t="0" r="46249" b="0" l="0"/>
          <a:stretch>
            <a:fillRect/>
          </a:stretch>
        </p:blipFill>
        <p:spPr>
          <a:xfrm rot="0">
            <a:off x="3741738" y="1219200"/>
            <a:ext cx="4708524" cy="5105400"/>
          </a:xfrm>
          <a:prstGeom prst="rect">
            <a:avLst/>
          </a:prstGeom>
          <a:ln/>
        </p:spPr>
      </p:pic>
    </p:spTree>
  </p:cSld>
  <p:transition spd="fast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3728" name=""/>
        <p:cNvGrpSpPr>
          <a:grpSpLocks/>
        </p:cNvGrpSpPr>
        <p:nvPr/>
      </p:nvGrpSpPr>
      <p:grpSpPr>
        <a:xfrm/>
      </p:grpSpPr>
      <p:sp>
        <p:nvSpPr>
          <p:cNvPr id="7373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373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373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5334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Bone Markings</a:t>
            </a:r>
          </a:p>
        </p:txBody>
      </p:sp>
      <p:sp>
        <p:nvSpPr>
          <p:cNvPr id="7373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685800" y="914400"/>
            <a:ext cx="7772400" cy="15240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Foramen - Round or oval opeing through a bone</a:t>
            </a:r>
          </a:p>
          <a:p>
            <a:pPr lvl="1"/>
            <a:r>
              <a:rPr lang="en-US" altLang="en-US" dirty="0"/>
              <a:t>Foramen magnum</a:t>
            </a:r>
          </a:p>
        </p:txBody>
      </p:sp>
      <p:pic>
        <p:nvPicPr>
          <p:cNvPr id="73734" name=""/>
          <p:cNvPicPr>
            <a:picLocks noGrp="1" noChangeAspect="1"/>
          </p:cNvPicPr>
          <p:nvPr>
            <p:ph type="obj" sz="half" idx="4294967295"/>
          </p:nvPr>
        </p:nvPicPr>
        <p:blipFill>
          <a:blip r:embed="rID22">
            <a:extLst/>
          </a:blip>
          <a:srcRect t="0" r="0" b="0" l="0"/>
          <a:stretch>
            <a:fillRect/>
          </a:stretch>
        </p:blipFill>
        <p:spPr>
          <a:xfrm rot="0">
            <a:off x="1543050" y="2438400"/>
            <a:ext cx="6057900" cy="4191000"/>
          </a:xfrm>
          <a:prstGeom prst="rect">
            <a:avLst/>
          </a:prstGeom>
          <a:ln/>
        </p:spPr>
      </p:pic>
      <p:sp>
        <p:nvSpPr>
          <p:cNvPr id="73735" name=""/>
          <p:cNvSpPr>
            <a:spLocks noChangeAspect="0"/>
          </p:cNvSpPr>
          <p:nvPr/>
        </p:nvSpPr>
        <p:spPr>
          <a:xfrm>
            <a:off x="6096000" y="6019800"/>
            <a:ext cx="1295400" cy="2286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4752" name=""/>
        <p:cNvGrpSpPr>
          <a:grpSpLocks/>
        </p:cNvGrpSpPr>
        <p:nvPr/>
      </p:nvGrpSpPr>
      <p:grpSpPr>
        <a:xfrm/>
      </p:grpSpPr>
      <p:sp>
        <p:nvSpPr>
          <p:cNvPr id="7475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475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475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096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Bone Development</a:t>
            </a:r>
          </a:p>
        </p:txBody>
      </p:sp>
      <p:sp>
        <p:nvSpPr>
          <p:cNvPr id="7475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066800"/>
            <a:ext cx="7772400" cy="50292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Osteogenesis and ossification refer to the process of bone formation</a:t>
            </a:r>
          </a:p>
          <a:p>
            <a:pPr/>
            <a:r>
              <a:rPr lang="en-US" altLang="en-US" dirty="0"/>
              <a:t>In the developing embryo the process leads to the formation of the bony skeleton</a:t>
            </a:r>
          </a:p>
          <a:p>
            <a:pPr/>
            <a:r>
              <a:rPr lang="en-US" altLang="en-US" dirty="0"/>
              <a:t>Bone growth continues until adulthood as the individual increases in size</a:t>
            </a:r>
          </a:p>
          <a:p>
            <a:pPr/>
            <a:r>
              <a:rPr lang="en-US" altLang="en-US" dirty="0"/>
              <a:t>Remodeling is bone resorption and deposition in response to stress and repair of bone 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1264" name=""/>
        <p:cNvGrpSpPr>
          <a:grpSpLocks/>
        </p:cNvGrpSpPr>
        <p:nvPr/>
      </p:nvGrpSpPr>
      <p:grpSpPr>
        <a:xfrm/>
      </p:grpSpPr>
      <p:sp>
        <p:nvSpPr>
          <p:cNvPr id="1126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126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126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228600"/>
            <a:ext cx="7772400" cy="7620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Hyaline cartilages</a:t>
            </a:r>
          </a:p>
        </p:txBody>
      </p:sp>
      <p:sp>
        <p:nvSpPr>
          <p:cNvPr id="1126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447800"/>
            <a:ext cx="7772400" cy="46482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The most prevalent type of cartilage </a:t>
            </a:r>
          </a:p>
          <a:p>
            <a:pPr/>
            <a:r>
              <a:rPr lang="en-US" altLang="en-US" dirty="0"/>
              <a:t>Its high proportion of collagen fibers give it flexibility and resilience while providing support</a:t>
            </a:r>
          </a:p>
          <a:p>
            <a:pPr/>
            <a:r>
              <a:rPr lang="en-US" altLang="en-US" dirty="0"/>
              <a:t>Upon examination the tissue appears white, frosted, and smooth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5776" name=""/>
        <p:cNvGrpSpPr>
          <a:grpSpLocks/>
        </p:cNvGrpSpPr>
        <p:nvPr/>
      </p:nvGrpSpPr>
      <p:grpSpPr>
        <a:xfrm/>
      </p:grpSpPr>
      <p:sp>
        <p:nvSpPr>
          <p:cNvPr id="7577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Developmental Aspects of Bones</a:t>
            </a:r>
          </a:p>
        </p:txBody>
      </p:sp>
      <p:sp>
        <p:nvSpPr>
          <p:cNvPr id="7577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1600200"/>
            <a:ext cx="8229600" cy="4525963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Mesoderm gives rise to embryonic mesenchymal cells, which produce membranes and cartilages that form the embryonic skeleton</a:t>
            </a:r>
          </a:p>
          <a:p>
            <a:pPr/>
            <a:r>
              <a:rPr lang="en-US" altLang="en-US" dirty="0"/>
              <a:t>The embryonic skeleton ossifies in a predictable timetable that allows fetal age to be easily determined from sonograms</a:t>
            </a:r>
          </a:p>
          <a:p>
            <a:pPr/>
            <a:r>
              <a:rPr lang="en-US" altLang="en-US" dirty="0"/>
              <a:t>At birth, most long bones are well ossified (except for their epiphyses)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6800" name=""/>
        <p:cNvGrpSpPr>
          <a:grpSpLocks/>
        </p:cNvGrpSpPr>
        <p:nvPr/>
      </p:nvGrpSpPr>
      <p:grpSpPr>
        <a:xfrm/>
      </p:grpSpPr>
      <p:sp>
        <p:nvSpPr>
          <p:cNvPr id="76802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6803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680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228600" y="152400"/>
            <a:ext cx="86106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Formation of the Bony Skeleton</a:t>
            </a:r>
          </a:p>
        </p:txBody>
      </p:sp>
      <p:sp>
        <p:nvSpPr>
          <p:cNvPr id="7680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762000" y="1066800"/>
            <a:ext cx="7924800" cy="54102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The human embryo at 6 weeks is made entirely from fibrous membranes and hyaline cartilage</a:t>
            </a:r>
          </a:p>
          <a:p>
            <a:pPr/>
            <a:r>
              <a:rPr lang="en-US" altLang="en-US" dirty="0"/>
              <a:t>At 6 weeks bone begins to develop and eventually replaces most of the existing fibrous or cartilage structures</a:t>
            </a:r>
          </a:p>
          <a:p>
            <a:pPr/>
            <a:r>
              <a:rPr lang="en-US" altLang="en-US" dirty="0"/>
              <a:t>The process of one developing from a fibrous membrane is called intra-membranous ossification</a:t>
            </a:r>
          </a:p>
          <a:p>
            <a:pPr/>
            <a:r>
              <a:rPr lang="en-US" altLang="en-US" dirty="0"/>
              <a:t>The bone is called a membrane bone  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7824" name=""/>
        <p:cNvGrpSpPr>
          <a:grpSpLocks/>
        </p:cNvGrpSpPr>
        <p:nvPr/>
      </p:nvGrpSpPr>
      <p:grpSpPr>
        <a:xfrm/>
      </p:grpSpPr>
      <p:sp>
        <p:nvSpPr>
          <p:cNvPr id="77826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7827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7782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228600" y="152400"/>
            <a:ext cx="86106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>Formation of the Bony Skeleton</a:t>
            </a:r>
          </a:p>
        </p:txBody>
      </p:sp>
      <p:sp>
        <p:nvSpPr>
          <p:cNvPr id="7782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762000" y="1066800"/>
            <a:ext cx="7924800" cy="54102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Bone formation that occurs by replacing hyaline cartilage structures is called endochondral ossification</a:t>
            </a:r>
          </a:p>
          <a:p>
            <a:pPr/>
            <a:r>
              <a:rPr lang="en-US" altLang="en-US" dirty="0"/>
              <a:t>A bone formed in this manner is called a endochondral bone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8848" name=""/>
        <p:cNvGrpSpPr>
          <a:grpSpLocks/>
        </p:cNvGrpSpPr>
        <p:nvPr/>
      </p:nvGrpSpPr>
      <p:grpSpPr>
        <a:xfrm/>
      </p:grpSpPr>
      <p:sp>
        <p:nvSpPr>
          <p:cNvPr id="7885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Intramembranous Ossification</a:t>
            </a:r>
          </a:p>
        </p:txBody>
      </p:sp>
      <p:sp>
        <p:nvSpPr>
          <p:cNvPr id="7885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143000"/>
            <a:ext cx="7772400" cy="49530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Intramembranous ossification results in the formation of most bones of the skull and the clavicles</a:t>
            </a:r>
          </a:p>
          <a:p>
            <a:pPr/>
            <a:r>
              <a:rPr lang="en-US" altLang="en-US" dirty="0"/>
              <a:t>Notice that these are flat bones</a:t>
            </a:r>
          </a:p>
          <a:p>
            <a:pPr/>
            <a:r>
              <a:rPr lang="en-US" altLang="en-US" dirty="0"/>
              <a:t>Fibrous connective tissue membranes formed by mesenchymal cells serve as the initial supporting structures on which ossification begins at the eighth week of development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9872" name=""/>
        <p:cNvGrpSpPr>
          <a:grpSpLocks/>
        </p:cNvGrpSpPr>
        <p:nvPr/>
      </p:nvGrpSpPr>
      <p:grpSpPr>
        <a:xfrm/>
      </p:grpSpPr>
      <p:sp>
        <p:nvSpPr>
          <p:cNvPr id="7987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Intramembranous Ossification</a:t>
            </a:r>
          </a:p>
        </p:txBody>
      </p:sp>
      <p:sp>
        <p:nvSpPr>
          <p:cNvPr id="7987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429000" cy="55626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 i="1"/>
              <a:t>Formation of an ossification center in the fibrous membrane</a:t>
            </a:r>
          </a:p>
          <a:p>
            <a:pPr/>
            <a:r>
              <a:rPr lang="en-US" altLang="en-US" dirty="0"/>
              <a:t>Centrally located mesenchymal cells cluster and differentiate into osteoblasts, forming the ossification center</a:t>
            </a:r>
          </a:p>
        </p:txBody>
      </p:sp>
      <p:pic>
        <p:nvPicPr>
          <p:cNvPr id="79876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3">
            <a:extLst/>
          </a:blip>
          <a:srcRect t="16143" r="2827" b="7128" l="8491"/>
          <a:stretch>
            <a:fillRect/>
          </a:stretch>
        </p:blipFill>
        <p:spPr>
          <a:xfrm rot="0">
            <a:off x="3810000" y="1295400"/>
            <a:ext cx="5029200" cy="3265488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0896" name=""/>
        <p:cNvGrpSpPr>
          <a:grpSpLocks/>
        </p:cNvGrpSpPr>
        <p:nvPr/>
      </p:nvGrpSpPr>
      <p:grpSpPr>
        <a:xfrm/>
      </p:grpSpPr>
      <p:sp>
        <p:nvSpPr>
          <p:cNvPr id="8089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Intramembranous Ossification</a:t>
            </a:r>
          </a:p>
        </p:txBody>
      </p:sp>
      <p:sp>
        <p:nvSpPr>
          <p:cNvPr id="8089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581400" cy="55626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 i="1"/>
              <a:t>Formation of the bone matrix within the fibrous membrane</a:t>
            </a:r>
          </a:p>
          <a:p>
            <a:pPr/>
            <a:r>
              <a:rPr lang="en-US" altLang="en-US" dirty="0"/>
              <a:t>Osteoblasts begin to secrete osteoid; it is mineralized within a few days</a:t>
            </a:r>
          </a:p>
          <a:p>
            <a:pPr/>
            <a:r>
              <a:rPr lang="en-US" altLang="en-US" dirty="0"/>
              <a:t>Trapped osteoblasts become osteocytes</a:t>
            </a:r>
          </a:p>
        </p:txBody>
      </p:sp>
      <p:pic>
        <p:nvPicPr>
          <p:cNvPr id="8090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4">
            <a:extLst/>
          </a:blip>
          <a:srcRect t="13488" r="4740" b="8935" l="11279"/>
          <a:stretch>
            <a:fillRect/>
          </a:stretch>
        </p:blipFill>
        <p:spPr>
          <a:xfrm rot="0">
            <a:off x="3810000" y="1219200"/>
            <a:ext cx="5029200" cy="3243263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0" name=""/>
        <p:cNvGrpSpPr>
          <a:grpSpLocks/>
        </p:cNvGrpSpPr>
        <p:nvPr/>
      </p:nvGrpSpPr>
      <p:grpSpPr>
        <a:xfrm/>
      </p:grpSpPr>
      <p:sp>
        <p:nvSpPr>
          <p:cNvPr id="8192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Intramembranous Ossification</a:t>
            </a:r>
          </a:p>
        </p:txBody>
      </p:sp>
      <p:sp>
        <p:nvSpPr>
          <p:cNvPr id="8192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914400"/>
            <a:ext cx="3581400" cy="57912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 i="1"/>
              <a:t>Formation of the woven bone and the periosteum</a:t>
            </a:r>
          </a:p>
          <a:p>
            <a:pPr/>
            <a:r>
              <a:rPr lang="en-US" altLang="en-US" dirty="0"/>
              <a:t>Accumulating osteoid forms a network which encloses local blood vessels</a:t>
            </a:r>
          </a:p>
          <a:p>
            <a:pPr/>
            <a:r>
              <a:rPr lang="en-US" altLang="en-US" dirty="0"/>
              <a:t>Vascularized mesenchyme forms on the external face of woven bone to become periosteum</a:t>
            </a:r>
          </a:p>
        </p:txBody>
      </p:sp>
      <p:pic>
        <p:nvPicPr>
          <p:cNvPr id="8192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5">
            <a:extLst/>
          </a:blip>
          <a:srcRect t="9770" r="4931" b="3012" l="8222"/>
          <a:stretch>
            <a:fillRect/>
          </a:stretch>
        </p:blipFill>
        <p:spPr>
          <a:xfrm rot="0">
            <a:off x="3810000" y="1143000"/>
            <a:ext cx="5029200" cy="3265488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2944" name=""/>
        <p:cNvGrpSpPr>
          <a:grpSpLocks/>
        </p:cNvGrpSpPr>
        <p:nvPr/>
      </p:nvGrpSpPr>
      <p:grpSpPr>
        <a:xfrm/>
      </p:grpSpPr>
      <p:sp>
        <p:nvSpPr>
          <p:cNvPr id="8294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Intramembranous Ossification</a:t>
            </a:r>
          </a:p>
        </p:txBody>
      </p:sp>
      <p:sp>
        <p:nvSpPr>
          <p:cNvPr id="8294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0" y="914400"/>
            <a:ext cx="3733800" cy="57912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 i="1"/>
              <a:t>Bone collar of compact bone forms</a:t>
            </a:r>
          </a:p>
          <a:p>
            <a:pPr/>
            <a:r>
              <a:rPr lang="en-US" altLang="en-US" dirty="0"/>
              <a:t>Trabeculae just deep to the periosteum thicken, forming a woven collar which is later replaced with mature lamellar bone</a:t>
            </a:r>
          </a:p>
          <a:p>
            <a:pPr/>
            <a:r>
              <a:rPr lang="en-US" altLang="en-US" dirty="0"/>
              <a:t>Spongy bone persists internally and its vascular tissue becomes red marrow </a:t>
            </a:r>
          </a:p>
        </p:txBody>
      </p:sp>
      <p:pic>
        <p:nvPicPr>
          <p:cNvPr id="82948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6">
            <a:extLst/>
          </a:blip>
          <a:srcRect t="15007" r="5133" b="0" l="7341"/>
          <a:stretch>
            <a:fillRect/>
          </a:stretch>
        </p:blipFill>
        <p:spPr>
          <a:xfrm rot="0">
            <a:off x="3810000" y="1066800"/>
            <a:ext cx="5029200" cy="3224213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3968" name=""/>
        <p:cNvGrpSpPr>
          <a:grpSpLocks/>
        </p:cNvGrpSpPr>
        <p:nvPr/>
      </p:nvGrpSpPr>
      <p:grpSpPr>
        <a:xfrm/>
      </p:grpSpPr>
      <p:sp>
        <p:nvSpPr>
          <p:cNvPr id="8397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5334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Endochondral Ossification</a:t>
            </a:r>
          </a:p>
        </p:txBody>
      </p:sp>
      <p:sp>
        <p:nvSpPr>
          <p:cNvPr id="8397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14400"/>
            <a:ext cx="7772400" cy="51816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Most bones form by the process of endochondral ossification</a:t>
            </a:r>
          </a:p>
          <a:p>
            <a:pPr/>
            <a:r>
              <a:rPr lang="en-US" altLang="en-US" dirty="0"/>
              <a:t>Process begins late in the second month of development</a:t>
            </a:r>
          </a:p>
          <a:p>
            <a:pPr/>
            <a:r>
              <a:rPr lang="en-US" altLang="en-US" dirty="0"/>
              <a:t>Process uses hyaline cartilage “bones” as the pattern for bone construction</a:t>
            </a:r>
          </a:p>
          <a:p>
            <a:pPr/>
            <a:r>
              <a:rPr lang="en-US" altLang="en-US" dirty="0"/>
              <a:t>During this process cartilage is broken down as ossification proceeds 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4992" name=""/>
        <p:cNvGrpSpPr>
          <a:grpSpLocks/>
        </p:cNvGrpSpPr>
        <p:nvPr/>
      </p:nvGrpSpPr>
      <p:grpSpPr>
        <a:xfrm/>
      </p:grpSpPr>
      <p:sp>
        <p:nvSpPr>
          <p:cNvPr id="8499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5334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Endochondral Ossification</a:t>
            </a:r>
          </a:p>
        </p:txBody>
      </p:sp>
      <p:sp>
        <p:nvSpPr>
          <p:cNvPr id="8499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14400"/>
            <a:ext cx="7772400" cy="51816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The formation of long bone typically begins at the primary ossification center of the hyaline cartilage shaft</a:t>
            </a:r>
          </a:p>
          <a:p>
            <a:pPr/>
            <a:r>
              <a:rPr lang="en-US" altLang="en-US" dirty="0"/>
              <a:t>The perichondrium (fibrous connective tissue layer) becomes infiltrated by blood vessels converting it to vascularized periosteum</a:t>
            </a:r>
          </a:p>
          <a:p>
            <a:pPr/>
            <a:r>
              <a:rPr lang="en-US" altLang="en-US" dirty="0"/>
              <a:t>The increase in nutrition enables the mesenchyme cells to differentiate into osteoblast cells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2288" name=""/>
        <p:cNvGrpSpPr>
          <a:grpSpLocks/>
        </p:cNvGrpSpPr>
        <p:nvPr/>
      </p:nvGrpSpPr>
      <p:grpSpPr>
        <a:xfrm/>
      </p:grpSpPr>
      <p:sp>
        <p:nvSpPr>
          <p:cNvPr id="12290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2291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229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/>
            </a:r>
            <a:br/>
            <a:r>
              <a:rPr lang="en-US" altLang="en-US" dirty="0"/>
              <a:t>Hyaline cartilage locations</a:t>
            </a:r>
          </a:p>
        </p:txBody>
      </p:sp>
      <p:sp>
        <p:nvSpPr>
          <p:cNvPr id="1229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295400"/>
            <a:ext cx="7772400" cy="48006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Articular - covers the end of bones</a:t>
            </a:r>
          </a:p>
          <a:p>
            <a:pPr/>
            <a:r>
              <a:rPr lang="en-US" altLang="en-US" dirty="0"/>
              <a:t>Costal - connect ribs to breastbone</a:t>
            </a:r>
          </a:p>
          <a:p>
            <a:pPr/>
            <a:r>
              <a:rPr lang="en-US" altLang="en-US" dirty="0"/>
              <a:t>Laryngeal - skeleton of larynx</a:t>
            </a:r>
          </a:p>
          <a:p>
            <a:pPr/>
            <a:r>
              <a:rPr lang="en-US" altLang="en-US" dirty="0"/>
              <a:t>Tracheal &amp; bronchial - reinforce the respiratory passages</a:t>
            </a:r>
          </a:p>
          <a:p>
            <a:pPr/>
            <a:r>
              <a:rPr lang="en-US" altLang="en-US" dirty="0"/>
              <a:t>Nasal - support the external nose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6016" name=""/>
        <p:cNvGrpSpPr>
          <a:grpSpLocks/>
        </p:cNvGrpSpPr>
        <p:nvPr/>
      </p:nvGrpSpPr>
      <p:grpSpPr>
        <a:xfrm/>
      </p:grpSpPr>
      <p:sp>
        <p:nvSpPr>
          <p:cNvPr id="8601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Endochondral Ossification</a:t>
            </a:r>
          </a:p>
        </p:txBody>
      </p:sp>
      <p:sp>
        <p:nvSpPr>
          <p:cNvPr id="86019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429000" cy="55626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Formation of a bone collar around hyaline cartilage model</a:t>
            </a:r>
          </a:p>
          <a:p>
            <a:pPr/>
            <a:r>
              <a:rPr lang="en-US" altLang="en-US" dirty="0"/>
              <a:t>Osteoblasts of the new periosteum secrete osteoid against the hyaline cartilage along the diaphysis</a:t>
            </a:r>
          </a:p>
        </p:txBody>
      </p:sp>
      <p:pic>
        <p:nvPicPr>
          <p:cNvPr id="86020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7">
            <a:extLst/>
          </a:blip>
          <a:srcRect t="8692" r="64909" b="21737" l="0"/>
          <a:stretch>
            <a:fillRect/>
          </a:stretch>
        </p:blipFill>
        <p:spPr>
          <a:xfrm rot="0">
            <a:off x="4267200" y="990600"/>
            <a:ext cx="3268663" cy="54102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7040" name=""/>
        <p:cNvGrpSpPr>
          <a:grpSpLocks/>
        </p:cNvGrpSpPr>
        <p:nvPr/>
      </p:nvGrpSpPr>
      <p:grpSpPr>
        <a:xfrm/>
      </p:grpSpPr>
      <p:sp>
        <p:nvSpPr>
          <p:cNvPr id="8704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Endochondral Ossification</a:t>
            </a:r>
          </a:p>
        </p:txBody>
      </p:sp>
      <p:sp>
        <p:nvSpPr>
          <p:cNvPr id="8704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581400" cy="55626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Cartilage in the center of the diaphysis calcifies</a:t>
            </a:r>
          </a:p>
          <a:p>
            <a:pPr/>
            <a:r>
              <a:rPr lang="en-US" altLang="en-US" dirty="0"/>
              <a:t>Calcification of cartilage blocks nutrients and chondrocytes die</a:t>
            </a:r>
          </a:p>
          <a:p>
            <a:pPr/>
            <a:r>
              <a:rPr lang="en-US" altLang="en-US" dirty="0"/>
              <a:t>Matrix deteriorates and cavities develop</a:t>
            </a:r>
          </a:p>
          <a:p>
            <a:pPr/>
            <a:r>
              <a:rPr lang="en-US" altLang="en-US" dirty="0"/>
              <a:t>Bones stabilized by collar; growth occurs at epiphysis </a:t>
            </a:r>
          </a:p>
        </p:txBody>
      </p:sp>
      <p:pic>
        <p:nvPicPr>
          <p:cNvPr id="8704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7">
            <a:extLst/>
          </a:blip>
          <a:srcRect t="0" r="28359" b="14540" l="32936"/>
          <a:stretch>
            <a:fillRect/>
          </a:stretch>
        </p:blipFill>
        <p:spPr>
          <a:xfrm rot="0">
            <a:off x="4724400" y="914400"/>
            <a:ext cx="3140075" cy="57912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8064" name=""/>
        <p:cNvGrpSpPr>
          <a:grpSpLocks/>
        </p:cNvGrpSpPr>
        <p:nvPr/>
      </p:nvGrpSpPr>
      <p:grpSpPr>
        <a:xfrm/>
      </p:grpSpPr>
      <p:sp>
        <p:nvSpPr>
          <p:cNvPr id="8806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Endochondral Ossification</a:t>
            </a:r>
          </a:p>
        </p:txBody>
      </p:sp>
      <p:sp>
        <p:nvSpPr>
          <p:cNvPr id="88067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581400" cy="55626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Invasion of the internal cavities by the periosteal bud and spongy bone</a:t>
            </a:r>
          </a:p>
          <a:p>
            <a:pPr/>
            <a:r>
              <a:rPr lang="en-US" altLang="en-US" dirty="0"/>
              <a:t>Bud contains nutrient artery &amp; vein, lymphatics, nerve fibers, red marrow elements, osteoblasts and osteoclasts</a:t>
            </a:r>
          </a:p>
          <a:p>
            <a:pPr/>
            <a:r>
              <a:rPr lang="en-US" altLang="en-US" dirty="0"/>
              <a:t>Spongy bone forms</a:t>
            </a:r>
          </a:p>
        </p:txBody>
      </p:sp>
      <p:pic>
        <p:nvPicPr>
          <p:cNvPr id="88068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8">
            <a:extLst/>
          </a:blip>
          <a:srcRect t="0" r="0" b="0" l="71638"/>
          <a:stretch>
            <a:fillRect/>
          </a:stretch>
        </p:blipFill>
        <p:spPr>
          <a:xfrm rot="0">
            <a:off x="5416550" y="914400"/>
            <a:ext cx="1966913" cy="57912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9088" name=""/>
        <p:cNvGrpSpPr>
          <a:grpSpLocks/>
        </p:cNvGrpSpPr>
        <p:nvPr/>
      </p:nvGrpSpPr>
      <p:grpSpPr>
        <a:xfrm/>
      </p:grpSpPr>
      <p:sp>
        <p:nvSpPr>
          <p:cNvPr id="8909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Endochondral Ossification</a:t>
            </a:r>
          </a:p>
        </p:txBody>
      </p:sp>
      <p:sp>
        <p:nvSpPr>
          <p:cNvPr id="8909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914400"/>
            <a:ext cx="3429000" cy="57912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Formation of the medullary cavity as ossification continues</a:t>
            </a:r>
          </a:p>
          <a:p>
            <a:pPr/>
            <a:r>
              <a:rPr lang="en-US" altLang="en-US" dirty="0"/>
              <a:t>Secondary ossification centers form in epiphyses</a:t>
            </a:r>
          </a:p>
          <a:p>
            <a:pPr/>
            <a:r>
              <a:rPr lang="en-US" altLang="en-US" dirty="0"/>
              <a:t>Cartilage in epiphyses calcifies and deteriorates opening cavities for entry of periosteal bud</a:t>
            </a:r>
          </a:p>
        </p:txBody>
      </p:sp>
      <p:pic>
        <p:nvPicPr>
          <p:cNvPr id="89092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9">
            <a:extLst/>
          </a:blip>
          <a:srcRect t="4396" r="0" b="1808" l="10098"/>
          <a:stretch>
            <a:fillRect/>
          </a:stretch>
        </p:blipFill>
        <p:spPr>
          <a:xfrm rot="0">
            <a:off x="5399088" y="1143000"/>
            <a:ext cx="1851025" cy="5562600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0112" name=""/>
        <p:cNvGrpSpPr>
          <a:grpSpLocks/>
        </p:cNvGrpSpPr>
        <p:nvPr/>
      </p:nvGrpSpPr>
      <p:grpSpPr>
        <a:xfrm/>
      </p:grpSpPr>
      <p:sp>
        <p:nvSpPr>
          <p:cNvPr id="9011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Endochondral Ossification</a:t>
            </a:r>
          </a:p>
        </p:txBody>
      </p:sp>
      <p:sp>
        <p:nvSpPr>
          <p:cNvPr id="90115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1143000"/>
            <a:ext cx="3581400" cy="55626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Ossification of the epiphyses</a:t>
            </a:r>
          </a:p>
          <a:p>
            <a:pPr/>
            <a:r>
              <a:rPr lang="en-US" altLang="en-US" dirty="0"/>
              <a:t>Hyaline cartilage remains only at epiphyseal plates</a:t>
            </a:r>
          </a:p>
          <a:p>
            <a:pPr/>
            <a:r>
              <a:rPr lang="en-US" altLang="en-US" dirty="0"/>
              <a:t>Epiphyseal plates promote growth along long axis</a:t>
            </a:r>
          </a:p>
          <a:p>
            <a:pPr/>
            <a:r>
              <a:rPr lang="en-US" altLang="en-US" dirty="0"/>
              <a:t>Ossification chases cartilage formation along length of shaft</a:t>
            </a:r>
          </a:p>
        </p:txBody>
      </p:sp>
      <p:pic>
        <p:nvPicPr>
          <p:cNvPr id="90116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0">
            <a:extLst/>
          </a:blip>
          <a:srcRect t="0" r="0" b="1945" l="14962"/>
          <a:stretch>
            <a:fillRect/>
          </a:stretch>
        </p:blipFill>
        <p:spPr>
          <a:xfrm rot="0">
            <a:off x="5324475" y="1143000"/>
            <a:ext cx="1998663" cy="5562600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1136" name=""/>
        <p:cNvGrpSpPr>
          <a:grpSpLocks/>
        </p:cNvGrpSpPr>
        <p:nvPr/>
      </p:nvGrpSpPr>
      <p:grpSpPr>
        <a:xfrm/>
      </p:grpSpPr>
      <p:sp>
        <p:nvSpPr>
          <p:cNvPr id="9113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/>
          </a:p>
        </p:txBody>
      </p:sp>
      <p:pic>
        <p:nvPicPr>
          <p:cNvPr id="91139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31">
            <a:extLst/>
          </a:blip>
          <a:srcRect t="0" r="0" b="0" l="0"/>
          <a:stretch>
            <a:fillRect/>
          </a:stretch>
        </p:blipFill>
        <p:spPr>
          <a:xfrm rot="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2160" name=""/>
        <p:cNvGrpSpPr>
          <a:grpSpLocks/>
        </p:cNvGrpSpPr>
        <p:nvPr/>
      </p:nvGrpSpPr>
      <p:grpSpPr>
        <a:xfrm/>
      </p:grpSpPr>
      <p:sp>
        <p:nvSpPr>
          <p:cNvPr id="9216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5334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Postnatal Bone Growth</a:t>
            </a:r>
          </a:p>
        </p:txBody>
      </p:sp>
      <p:sp>
        <p:nvSpPr>
          <p:cNvPr id="9216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14400"/>
            <a:ext cx="7772400" cy="51816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During infancy and youth bone growth occurs entirely by interstitial growth of the epiphyseal plates</a:t>
            </a:r>
          </a:p>
          <a:p>
            <a:pPr/>
            <a:r>
              <a:rPr lang="en-US" altLang="en-US" dirty="0"/>
              <a:t>Bones grow in thickness by appositional growth</a:t>
            </a:r>
          </a:p>
          <a:p>
            <a:pPr/>
            <a:r>
              <a:rPr lang="en-US" altLang="en-US" dirty="0"/>
              <a:t>Bones stop growing during adolescence or in early adulthood</a:t>
            </a:r>
          </a:p>
          <a:p>
            <a:pPr/>
            <a:r>
              <a:rPr lang="en-US" altLang="en-US" dirty="0"/>
              <a:t>Some facial bones such as the nose or lower jaw continue to grow throughout life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3184" name=""/>
        <p:cNvGrpSpPr>
          <a:grpSpLocks/>
        </p:cNvGrpSpPr>
        <p:nvPr/>
      </p:nvGrpSpPr>
      <p:grpSpPr>
        <a:xfrm/>
      </p:grpSpPr>
      <p:sp>
        <p:nvSpPr>
          <p:cNvPr id="9318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04800" y="152400"/>
            <a:ext cx="8534400" cy="609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Growth in Length of Long Bones</a:t>
            </a:r>
          </a:p>
        </p:txBody>
      </p:sp>
      <p:sp>
        <p:nvSpPr>
          <p:cNvPr id="9318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1066800"/>
            <a:ext cx="7772400" cy="50292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Process of longitudinal bone growth mimics the event of endochondral ossification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4208" name=""/>
        <p:cNvGrpSpPr>
          <a:grpSpLocks/>
        </p:cNvGrpSpPr>
        <p:nvPr/>
      </p:nvGrpSpPr>
      <p:grpSpPr>
        <a:xfrm/>
      </p:grpSpPr>
      <p:sp>
        <p:nvSpPr>
          <p:cNvPr id="9421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228600"/>
            <a:ext cx="4800600" cy="609600"/>
          </a:xfrm>
          <a:ln/>
        </p:spPr>
        <p:txBody>
          <a:bodyPr wrap="square" lIns="91440" rIns="91440" tIns="45720" bIns="45720" anchor="ctr"/>
          <a:lstStyle/>
          <a:p>
            <a:pPr algn="l"/>
            <a:r>
              <a:rPr lang="en-US" altLang="en-US" dirty="0"/>
              <a:t>Long Bone Growth</a:t>
            </a:r>
          </a:p>
        </p:txBody>
      </p:sp>
      <p:sp>
        <p:nvSpPr>
          <p:cNvPr id="94211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152400" y="990600"/>
            <a:ext cx="4953000" cy="55626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Cells in the epiphyseal plate undergo rapid cell mitosis pushing epiphysis away from diaphysis</a:t>
            </a:r>
          </a:p>
          <a:p>
            <a:pPr/>
            <a:r>
              <a:rPr lang="en-US" altLang="en-US" dirty="0"/>
              <a:t>Older cells enlarge, matrix becomes calcified</a:t>
            </a:r>
          </a:p>
          <a:p>
            <a:pPr/>
            <a:r>
              <a:rPr lang="en-US" altLang="en-US" dirty="0"/>
              <a:t>Chondrocytes die and their matrix deteriorates</a:t>
            </a:r>
          </a:p>
          <a:p>
            <a:pPr/>
            <a:r>
              <a:rPr lang="en-US" altLang="en-US" dirty="0"/>
              <a:t>Calcified cartilage is covered by bone matrix secreted by osteoblasts to form spongy bone </a:t>
            </a:r>
          </a:p>
        </p:txBody>
      </p:sp>
      <p:pic>
        <p:nvPicPr>
          <p:cNvPr id="94212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2">
            <a:extLst/>
          </a:blip>
          <a:srcRect t="4000" r="5902" b="0" l="6289"/>
          <a:stretch>
            <a:fillRect/>
          </a:stretch>
        </p:blipFill>
        <p:spPr>
          <a:xfrm rot="0">
            <a:off x="5943600" y="152400"/>
            <a:ext cx="2171700" cy="6553200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5232" name=""/>
        <p:cNvGrpSpPr>
          <a:grpSpLocks/>
        </p:cNvGrpSpPr>
        <p:nvPr/>
      </p:nvGrpSpPr>
      <p:grpSpPr>
        <a:xfrm/>
      </p:grpSpPr>
      <p:sp>
        <p:nvSpPr>
          <p:cNvPr id="9523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52400"/>
            <a:ext cx="88392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Long Bone Growth and Remodeling</a:t>
            </a:r>
          </a:p>
        </p:txBody>
      </p:sp>
      <p:sp>
        <p:nvSpPr>
          <p:cNvPr id="9523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90600"/>
            <a:ext cx="7772400" cy="51054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Long bone growth is accompanied by almost continuous remodeling in order to maintain proper proportions</a:t>
            </a:r>
          </a:p>
          <a:p>
            <a:pPr/>
            <a:r>
              <a:rPr lang="en-US" altLang="en-US" dirty="0"/>
              <a:t>Bone remodeling involves both bone formation and resorption</a:t>
            </a:r>
          </a:p>
          <a:p>
            <a:pPr/>
            <a:r>
              <a:rPr lang="en-US" altLang="en-US" dirty="0"/>
              <a:t>Remodeling can occur at differnet rates within different areas of the same bone, with the epiphysis being replaced every five to six months while the shaft is replaced more slowly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3312" name=""/>
        <p:cNvGrpSpPr>
          <a:grpSpLocks/>
        </p:cNvGrpSpPr>
        <p:nvPr/>
      </p:nvGrpSpPr>
      <p:grpSpPr>
        <a:xfrm/>
      </p:grpSpPr>
      <p:sp>
        <p:nvSpPr>
          <p:cNvPr id="13314" name=""/>
          <p:cNvSpPr>
            <a:spLocks noChangeAspect="0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3315" name=""/>
          <p:cNvSpPr>
            <a:spLocks noChangeAspect="0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indent="-342900" algn="l" fontAlgn="base" marL="3429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3200">
                <a:solidFill>
                  <a:srgbClr val="000000"/>
                </a:solidFill>
                <a:latin charset="0" typeface="Calibri"/>
              </a:defRPr>
            </a:lvl1pPr>
            <a:lvl2pPr indent="-285750" algn="l" fontAlgn="base" marL="74295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800">
                <a:solidFill>
                  <a:srgbClr val="000000"/>
                </a:solidFill>
                <a:latin charset="0" typeface="Calibri"/>
              </a:defRPr>
            </a:lvl2pPr>
            <a:lvl3pPr indent="-228600" algn="l" fontAlgn="base" marL="11430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sz="2400">
                <a:solidFill>
                  <a:srgbClr val="000000"/>
                </a:solidFill>
                <a:latin charset="0" typeface="Calibri"/>
              </a:defRPr>
            </a:lvl3pPr>
            <a:lvl4pPr indent="-228600" algn="l" fontAlgn="base" marL="16002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sz="2000">
                <a:solidFill>
                  <a:srgbClr val="000000"/>
                </a:solidFill>
                <a:latin charset="0" typeface="Calibri"/>
              </a:defRPr>
            </a:lvl4pPr>
            <a:lvl5pPr indent="-228600" algn="l" fontAlgn="base" marL="2057400" eaLnBrk="1" hangingPunct="true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spcBef>
                <a:spcPct val="0"/>
              </a:spcBef>
              <a:buNone/>
            </a:pPr>
            <a:endParaRPr lang="en-US" altLang="en-US" sz="2400" dirty="0">
              <a:latin charset="0" typeface="Times New Roman"/>
            </a:endParaRPr>
          </a:p>
        </p:txBody>
      </p:sp>
      <p:sp>
        <p:nvSpPr>
          <p:cNvPr id="1331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09600"/>
          </a:xfrm>
          <a:noFill/>
          <a:ln/>
        </p:spPr>
        <p:txBody>
          <a:bodyPr wrap="square" lIns="91440" rIns="91440" tIns="45720" bIns="45720" anchor="b" anchorCtr="false"/>
          <a:lstStyle/>
          <a:p>
            <a:pPr/>
            <a:r>
              <a:rPr lang="en-US" altLang="en-US" dirty="0"/>
              <a:t/>
            </a:r>
            <a:br/>
            <a:r>
              <a:rPr lang="en-US" altLang="en-US" dirty="0"/>
              <a:t>Elastic cartilage</a:t>
            </a:r>
          </a:p>
        </p:txBody>
      </p:sp>
      <p:sp>
        <p:nvSpPr>
          <p:cNvPr id="1331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85800" y="990600"/>
            <a:ext cx="7772400" cy="5105400"/>
          </a:xfrm>
          <a:noFill/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en-US" altLang="en-US" dirty="0"/>
              <a:t>Elastic cartilage is similar to hyaline cartilage but with more elastic fibers</a:t>
            </a:r>
          </a:p>
          <a:p>
            <a:pPr/>
            <a:r>
              <a:rPr lang="en-US" altLang="en-US" dirty="0"/>
              <a:t>Its elastic fibers enable it to withstand repeated bending</a:t>
            </a:r>
          </a:p>
          <a:p>
            <a:pPr/>
            <a:r>
              <a:rPr lang="en-US" altLang="en-US" dirty="0"/>
              <a:t>Found only in the external ear and the epiglottis</a:t>
            </a:r>
          </a:p>
        </p:txBody>
      </p:sp>
    </p:spTree>
  </p:cSld>
  <p:transition spd="fast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6256" name=""/>
        <p:cNvGrpSpPr>
          <a:grpSpLocks/>
        </p:cNvGrpSpPr>
        <p:nvPr/>
      </p:nvGrpSpPr>
      <p:grpSpPr>
        <a:xfrm/>
      </p:grpSpPr>
      <p:sp>
        <p:nvSpPr>
          <p:cNvPr id="9625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09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Growth and Remodeling</a:t>
            </a:r>
          </a:p>
        </p:txBody>
      </p:sp>
      <p:pic>
        <p:nvPicPr>
          <p:cNvPr id="96259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33">
            <a:extLst/>
          </a:blip>
          <a:srcRect t="0" r="0" b="0" l="0"/>
          <a:stretch>
            <a:fillRect/>
          </a:stretch>
        </p:blipFill>
        <p:spPr>
          <a:xfrm rot="0">
            <a:off x="946150" y="990600"/>
            <a:ext cx="7250113" cy="56388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7280" name=""/>
        <p:cNvGrpSpPr>
          <a:grpSpLocks/>
        </p:cNvGrpSpPr>
        <p:nvPr/>
      </p:nvGrpSpPr>
      <p:grpSpPr>
        <a:xfrm/>
      </p:grpSpPr>
      <p:sp>
        <p:nvSpPr>
          <p:cNvPr id="9728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04800" y="152400"/>
            <a:ext cx="8534400" cy="762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Bone Anatomy and Stress</a:t>
            </a:r>
          </a:p>
        </p:txBody>
      </p:sp>
      <p:sp>
        <p:nvSpPr>
          <p:cNvPr id="97283" name=""/>
          <p:cNvSpPr>
            <a:spLocks noGrp="1" noChangeAspect="0"/>
          </p:cNvSpPr>
          <p:nvPr>
            <p:ph type="body" sz="half" idx="4294967295"/>
          </p:nvPr>
        </p:nvSpPr>
        <p:spPr>
          <a:xfrm rot="0">
            <a:off x="228600" y="1143000"/>
            <a:ext cx="3581400" cy="5486400"/>
          </a:xfrm>
          <a:ln/>
        </p:spPr>
        <p:txBody>
          <a:bodyPr wrap="square" lIns="91440" rIns="91440" tIns="45720" bIns="45720" anchor="t" anchorCtr="fals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rPr lang="en-US" altLang="en-US" dirty="0"/>
              <a:t>Wolff’s law holds that a bone grows or remodels in response to the forces which act upon it</a:t>
            </a:r>
          </a:p>
          <a:p>
            <a:pPr/>
            <a:r>
              <a:rPr lang="en-US" altLang="en-US" dirty="0"/>
              <a:t>Changes in bone density in response to exercise</a:t>
            </a:r>
          </a:p>
          <a:p>
            <a:pPr/>
            <a:r>
              <a:rPr lang="en-US" altLang="en-US" dirty="0"/>
              <a:t>Tension and compression forces must balance </a:t>
            </a:r>
          </a:p>
        </p:txBody>
      </p:sp>
      <p:pic>
        <p:nvPicPr>
          <p:cNvPr id="97284" name="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4">
            <a:extLst/>
          </a:blip>
          <a:srcRect t="0" r="0" b="0" l="0"/>
          <a:stretch>
            <a:fillRect/>
          </a:stretch>
        </p:blipFill>
        <p:spPr>
          <a:xfrm rot="0">
            <a:off x="3962400" y="1143000"/>
            <a:ext cx="5029200" cy="55245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8304" name=""/>
        <p:cNvGrpSpPr>
          <a:grpSpLocks/>
        </p:cNvGrpSpPr>
        <p:nvPr/>
      </p:nvGrpSpPr>
      <p:grpSpPr>
        <a:xfrm/>
      </p:grpSpPr>
      <p:sp>
        <p:nvSpPr>
          <p:cNvPr id="9830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152400"/>
            <a:ext cx="7772400" cy="6858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dirty="0"/>
              <a:t>Healing of a Bone Fracture</a:t>
            </a:r>
          </a:p>
        </p:txBody>
      </p:sp>
      <p:pic>
        <p:nvPicPr>
          <p:cNvPr id="98307" name=""/>
          <p:cNvPicPr>
            <a:picLocks noChangeAspect="1"/>
          </p:cNvPicPr>
          <p:nvPr/>
        </p:nvPicPr>
        <p:blipFill>
          <a:blip r:embed="rID35">
            <a:extLst/>
          </a:blip>
          <a:srcRect/>
          <a:stretch>
            <a:fillRect/>
          </a:stretch>
        </p:blipFill>
        <p:spPr>
          <a:xfrm>
            <a:off x="228600" y="1524000"/>
            <a:ext cx="8763000" cy="40259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/>
      </p:par>
    </p:tnLst>
  </p:timing>
</p:sld>
</file>

<file path=ppt/theme/theme14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2015-09-22T11:37:01Z</dcterms:created>
  <dc:creator>Generated by Kingsoft Office</dc:creator>
</coreProperties>
</file>